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3" r:id="rId2"/>
    <p:sldMasterId id="2147483686" r:id="rId3"/>
  </p:sldMasterIdLst>
  <p:notesMasterIdLst>
    <p:notesMasterId r:id="rId102"/>
  </p:notesMasterIdLst>
  <p:sldIdLst>
    <p:sldId id="258" r:id="rId4"/>
    <p:sldId id="259" r:id="rId5"/>
    <p:sldId id="260" r:id="rId6"/>
    <p:sldId id="261" r:id="rId7"/>
    <p:sldId id="265" r:id="rId8"/>
    <p:sldId id="269" r:id="rId9"/>
    <p:sldId id="270" r:id="rId10"/>
    <p:sldId id="271" r:id="rId11"/>
    <p:sldId id="416" r:id="rId12"/>
    <p:sldId id="272" r:id="rId13"/>
    <p:sldId id="417" r:id="rId14"/>
    <p:sldId id="273" r:id="rId15"/>
    <p:sldId id="418" r:id="rId16"/>
    <p:sldId id="274" r:id="rId17"/>
    <p:sldId id="419" r:id="rId18"/>
    <p:sldId id="275" r:id="rId19"/>
    <p:sldId id="420" r:id="rId20"/>
    <p:sldId id="276" r:id="rId21"/>
    <p:sldId id="421" r:id="rId22"/>
    <p:sldId id="277" r:id="rId23"/>
    <p:sldId id="422" r:id="rId24"/>
    <p:sldId id="278" r:id="rId25"/>
    <p:sldId id="423" r:id="rId26"/>
    <p:sldId id="279" r:id="rId27"/>
    <p:sldId id="424" r:id="rId28"/>
    <p:sldId id="280" r:id="rId29"/>
    <p:sldId id="425" r:id="rId30"/>
    <p:sldId id="281" r:id="rId31"/>
    <p:sldId id="426" r:id="rId32"/>
    <p:sldId id="282" r:id="rId33"/>
    <p:sldId id="283" r:id="rId34"/>
    <p:sldId id="427" r:id="rId35"/>
    <p:sldId id="284" r:id="rId36"/>
    <p:sldId id="428" r:id="rId37"/>
    <p:sldId id="285" r:id="rId38"/>
    <p:sldId id="429" r:id="rId39"/>
    <p:sldId id="286" r:id="rId40"/>
    <p:sldId id="430" r:id="rId41"/>
    <p:sldId id="287" r:id="rId42"/>
    <p:sldId id="431" r:id="rId43"/>
    <p:sldId id="288" r:id="rId44"/>
    <p:sldId id="432" r:id="rId45"/>
    <p:sldId id="289" r:id="rId46"/>
    <p:sldId id="433" r:id="rId47"/>
    <p:sldId id="290" r:id="rId48"/>
    <p:sldId id="434" r:id="rId49"/>
    <p:sldId id="291" r:id="rId50"/>
    <p:sldId id="435" r:id="rId51"/>
    <p:sldId id="292" r:id="rId52"/>
    <p:sldId id="436" r:id="rId53"/>
    <p:sldId id="293" r:id="rId54"/>
    <p:sldId id="437" r:id="rId55"/>
    <p:sldId id="295" r:id="rId56"/>
    <p:sldId id="296" r:id="rId57"/>
    <p:sldId id="438" r:id="rId58"/>
    <p:sldId id="297" r:id="rId59"/>
    <p:sldId id="439" r:id="rId60"/>
    <p:sldId id="298" r:id="rId61"/>
    <p:sldId id="440" r:id="rId62"/>
    <p:sldId id="299" r:id="rId63"/>
    <p:sldId id="441" r:id="rId64"/>
    <p:sldId id="300" r:id="rId65"/>
    <p:sldId id="442" r:id="rId66"/>
    <p:sldId id="301" r:id="rId67"/>
    <p:sldId id="443" r:id="rId68"/>
    <p:sldId id="302" r:id="rId69"/>
    <p:sldId id="444" r:id="rId70"/>
    <p:sldId id="303" r:id="rId71"/>
    <p:sldId id="445" r:id="rId72"/>
    <p:sldId id="304" r:id="rId73"/>
    <p:sldId id="446" r:id="rId74"/>
    <p:sldId id="305" r:id="rId75"/>
    <p:sldId id="447" r:id="rId76"/>
    <p:sldId id="306" r:id="rId77"/>
    <p:sldId id="448" r:id="rId78"/>
    <p:sldId id="309" r:id="rId79"/>
    <p:sldId id="310" r:id="rId80"/>
    <p:sldId id="449" r:id="rId81"/>
    <p:sldId id="311" r:id="rId82"/>
    <p:sldId id="450" r:id="rId83"/>
    <p:sldId id="312" r:id="rId84"/>
    <p:sldId id="451" r:id="rId85"/>
    <p:sldId id="313" r:id="rId86"/>
    <p:sldId id="452" r:id="rId87"/>
    <p:sldId id="314" r:id="rId88"/>
    <p:sldId id="315" r:id="rId89"/>
    <p:sldId id="453" r:id="rId90"/>
    <p:sldId id="316" r:id="rId91"/>
    <p:sldId id="454" r:id="rId92"/>
    <p:sldId id="317" r:id="rId93"/>
    <p:sldId id="455" r:id="rId94"/>
    <p:sldId id="318" r:id="rId95"/>
    <p:sldId id="456" r:id="rId96"/>
    <p:sldId id="319" r:id="rId97"/>
    <p:sldId id="457" r:id="rId98"/>
    <p:sldId id="320" r:id="rId99"/>
    <p:sldId id="458" r:id="rId100"/>
    <p:sldId id="268" r:id="rId10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1" d="100"/>
          <a:sy n="61" d="100"/>
        </p:scale>
        <p:origin x="516"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3.xml"/><Relationship Id="rId21" Type="http://schemas.openxmlformats.org/officeDocument/2006/relationships/slide" Target="slides/slide18.xml"/><Relationship Id="rId42" Type="http://schemas.openxmlformats.org/officeDocument/2006/relationships/slide" Target="slides/slide39.xml"/><Relationship Id="rId47" Type="http://schemas.openxmlformats.org/officeDocument/2006/relationships/slide" Target="slides/slide44.xml"/><Relationship Id="rId63" Type="http://schemas.openxmlformats.org/officeDocument/2006/relationships/slide" Target="slides/slide60.xml"/><Relationship Id="rId68" Type="http://schemas.openxmlformats.org/officeDocument/2006/relationships/slide" Target="slides/slide65.xml"/><Relationship Id="rId84" Type="http://schemas.openxmlformats.org/officeDocument/2006/relationships/slide" Target="slides/slide81.xml"/><Relationship Id="rId89" Type="http://schemas.openxmlformats.org/officeDocument/2006/relationships/slide" Target="slides/slide86.xml"/><Relationship Id="rId16" Type="http://schemas.openxmlformats.org/officeDocument/2006/relationships/slide" Target="slides/slide13.xml"/><Relationship Id="rId11" Type="http://schemas.openxmlformats.org/officeDocument/2006/relationships/slide" Target="slides/slide8.xml"/><Relationship Id="rId32" Type="http://schemas.openxmlformats.org/officeDocument/2006/relationships/slide" Target="slides/slide29.xml"/><Relationship Id="rId37" Type="http://schemas.openxmlformats.org/officeDocument/2006/relationships/slide" Target="slides/slide34.xml"/><Relationship Id="rId53" Type="http://schemas.openxmlformats.org/officeDocument/2006/relationships/slide" Target="slides/slide50.xml"/><Relationship Id="rId58" Type="http://schemas.openxmlformats.org/officeDocument/2006/relationships/slide" Target="slides/slide55.xml"/><Relationship Id="rId74" Type="http://schemas.openxmlformats.org/officeDocument/2006/relationships/slide" Target="slides/slide71.xml"/><Relationship Id="rId79" Type="http://schemas.openxmlformats.org/officeDocument/2006/relationships/slide" Target="slides/slide76.xml"/><Relationship Id="rId102" Type="http://schemas.openxmlformats.org/officeDocument/2006/relationships/notesMaster" Target="notesMasters/notesMaster1.xml"/><Relationship Id="rId5" Type="http://schemas.openxmlformats.org/officeDocument/2006/relationships/slide" Target="slides/slide2.xml"/><Relationship Id="rId90" Type="http://schemas.openxmlformats.org/officeDocument/2006/relationships/slide" Target="slides/slide87.xml"/><Relationship Id="rId95" Type="http://schemas.openxmlformats.org/officeDocument/2006/relationships/slide" Target="slides/slide92.xml"/><Relationship Id="rId22" Type="http://schemas.openxmlformats.org/officeDocument/2006/relationships/slide" Target="slides/slide19.xml"/><Relationship Id="rId27" Type="http://schemas.openxmlformats.org/officeDocument/2006/relationships/slide" Target="slides/slide24.xml"/><Relationship Id="rId43" Type="http://schemas.openxmlformats.org/officeDocument/2006/relationships/slide" Target="slides/slide40.xml"/><Relationship Id="rId48" Type="http://schemas.openxmlformats.org/officeDocument/2006/relationships/slide" Target="slides/slide45.xml"/><Relationship Id="rId64" Type="http://schemas.openxmlformats.org/officeDocument/2006/relationships/slide" Target="slides/slide61.xml"/><Relationship Id="rId69" Type="http://schemas.openxmlformats.org/officeDocument/2006/relationships/slide" Target="slides/slide66.xml"/><Relationship Id="rId80" Type="http://schemas.openxmlformats.org/officeDocument/2006/relationships/slide" Target="slides/slide77.xml"/><Relationship Id="rId85" Type="http://schemas.openxmlformats.org/officeDocument/2006/relationships/slide" Target="slides/slide82.xml"/><Relationship Id="rId12" Type="http://schemas.openxmlformats.org/officeDocument/2006/relationships/slide" Target="slides/slide9.xml"/><Relationship Id="rId17" Type="http://schemas.openxmlformats.org/officeDocument/2006/relationships/slide" Target="slides/slide14.xml"/><Relationship Id="rId33" Type="http://schemas.openxmlformats.org/officeDocument/2006/relationships/slide" Target="slides/slide30.xml"/><Relationship Id="rId38" Type="http://schemas.openxmlformats.org/officeDocument/2006/relationships/slide" Target="slides/slide35.xml"/><Relationship Id="rId59" Type="http://schemas.openxmlformats.org/officeDocument/2006/relationships/slide" Target="slides/slide56.xml"/><Relationship Id="rId103" Type="http://schemas.openxmlformats.org/officeDocument/2006/relationships/presProps" Target="presProps.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slide" Target="slides/slide67.xml"/><Relationship Id="rId75" Type="http://schemas.openxmlformats.org/officeDocument/2006/relationships/slide" Target="slides/slide72.xml"/><Relationship Id="rId83" Type="http://schemas.openxmlformats.org/officeDocument/2006/relationships/slide" Target="slides/slide80.xml"/><Relationship Id="rId88" Type="http://schemas.openxmlformats.org/officeDocument/2006/relationships/slide" Target="slides/slide85.xml"/><Relationship Id="rId91" Type="http://schemas.openxmlformats.org/officeDocument/2006/relationships/slide" Target="slides/slide88.xml"/><Relationship Id="rId96" Type="http://schemas.openxmlformats.org/officeDocument/2006/relationships/slide" Target="slides/slide93.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106" Type="http://schemas.openxmlformats.org/officeDocument/2006/relationships/tableStyles" Target="tableStyles.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73" Type="http://schemas.openxmlformats.org/officeDocument/2006/relationships/slide" Target="slides/slide70.xml"/><Relationship Id="rId78" Type="http://schemas.openxmlformats.org/officeDocument/2006/relationships/slide" Target="slides/slide75.xml"/><Relationship Id="rId81" Type="http://schemas.openxmlformats.org/officeDocument/2006/relationships/slide" Target="slides/slide78.xml"/><Relationship Id="rId86" Type="http://schemas.openxmlformats.org/officeDocument/2006/relationships/slide" Target="slides/slide83.xml"/><Relationship Id="rId94" Type="http://schemas.openxmlformats.org/officeDocument/2006/relationships/slide" Target="slides/slide91.xml"/><Relationship Id="rId99" Type="http://schemas.openxmlformats.org/officeDocument/2006/relationships/slide" Target="slides/slide96.xml"/><Relationship Id="rId101" Type="http://schemas.openxmlformats.org/officeDocument/2006/relationships/slide" Target="slides/slide98.xml"/><Relationship Id="rId4" Type="http://schemas.openxmlformats.org/officeDocument/2006/relationships/slide" Target="slides/slide1.xml"/><Relationship Id="rId9" Type="http://schemas.openxmlformats.org/officeDocument/2006/relationships/slide" Target="slides/slide6.xml"/><Relationship Id="rId13" Type="http://schemas.openxmlformats.org/officeDocument/2006/relationships/slide" Target="slides/slide10.xml"/><Relationship Id="rId18" Type="http://schemas.openxmlformats.org/officeDocument/2006/relationships/slide" Target="slides/slide15.xml"/><Relationship Id="rId39" Type="http://schemas.openxmlformats.org/officeDocument/2006/relationships/slide" Target="slides/slide36.xml"/><Relationship Id="rId34" Type="http://schemas.openxmlformats.org/officeDocument/2006/relationships/slide" Target="slides/slide31.xml"/><Relationship Id="rId50" Type="http://schemas.openxmlformats.org/officeDocument/2006/relationships/slide" Target="slides/slide47.xml"/><Relationship Id="rId55" Type="http://schemas.openxmlformats.org/officeDocument/2006/relationships/slide" Target="slides/slide52.xml"/><Relationship Id="rId76" Type="http://schemas.openxmlformats.org/officeDocument/2006/relationships/slide" Target="slides/slide73.xml"/><Relationship Id="rId97" Type="http://schemas.openxmlformats.org/officeDocument/2006/relationships/slide" Target="slides/slide94.xml"/><Relationship Id="rId104" Type="http://schemas.openxmlformats.org/officeDocument/2006/relationships/viewProps" Target="viewProps.xml"/><Relationship Id="rId7" Type="http://schemas.openxmlformats.org/officeDocument/2006/relationships/slide" Target="slides/slide4.xml"/><Relationship Id="rId71" Type="http://schemas.openxmlformats.org/officeDocument/2006/relationships/slide" Target="slides/slide68.xml"/><Relationship Id="rId92" Type="http://schemas.openxmlformats.org/officeDocument/2006/relationships/slide" Target="slides/slide89.xml"/><Relationship Id="rId2" Type="http://schemas.openxmlformats.org/officeDocument/2006/relationships/slideMaster" Target="slideMasters/slideMaster2.xml"/><Relationship Id="rId29" Type="http://schemas.openxmlformats.org/officeDocument/2006/relationships/slide" Target="slides/slide26.xml"/><Relationship Id="rId24" Type="http://schemas.openxmlformats.org/officeDocument/2006/relationships/slide" Target="slides/slide21.xml"/><Relationship Id="rId40" Type="http://schemas.openxmlformats.org/officeDocument/2006/relationships/slide" Target="slides/slide37.xml"/><Relationship Id="rId45" Type="http://schemas.openxmlformats.org/officeDocument/2006/relationships/slide" Target="slides/slide42.xml"/><Relationship Id="rId66" Type="http://schemas.openxmlformats.org/officeDocument/2006/relationships/slide" Target="slides/slide63.xml"/><Relationship Id="rId87" Type="http://schemas.openxmlformats.org/officeDocument/2006/relationships/slide" Target="slides/slide84.xml"/><Relationship Id="rId61" Type="http://schemas.openxmlformats.org/officeDocument/2006/relationships/slide" Target="slides/slide58.xml"/><Relationship Id="rId82" Type="http://schemas.openxmlformats.org/officeDocument/2006/relationships/slide" Target="slides/slide79.xml"/><Relationship Id="rId19" Type="http://schemas.openxmlformats.org/officeDocument/2006/relationships/slide" Target="slides/slide16.xml"/><Relationship Id="rId14" Type="http://schemas.openxmlformats.org/officeDocument/2006/relationships/slide" Target="slides/slide11.xml"/><Relationship Id="rId30" Type="http://schemas.openxmlformats.org/officeDocument/2006/relationships/slide" Target="slides/slide27.xml"/><Relationship Id="rId35" Type="http://schemas.openxmlformats.org/officeDocument/2006/relationships/slide" Target="slides/slide32.xml"/><Relationship Id="rId56" Type="http://schemas.openxmlformats.org/officeDocument/2006/relationships/slide" Target="slides/slide53.xml"/><Relationship Id="rId77" Type="http://schemas.openxmlformats.org/officeDocument/2006/relationships/slide" Target="slides/slide74.xml"/><Relationship Id="rId100" Type="http://schemas.openxmlformats.org/officeDocument/2006/relationships/slide" Target="slides/slide97.xml"/><Relationship Id="rId105" Type="http://schemas.openxmlformats.org/officeDocument/2006/relationships/theme" Target="theme/theme1.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slide" Target="slides/slide69.xml"/><Relationship Id="rId93" Type="http://schemas.openxmlformats.org/officeDocument/2006/relationships/slide" Target="slides/slide90.xml"/><Relationship Id="rId98" Type="http://schemas.openxmlformats.org/officeDocument/2006/relationships/slide" Target="slides/slide95.xml"/><Relationship Id="rId3" Type="http://schemas.openxmlformats.org/officeDocument/2006/relationships/slideMaster" Target="slideMasters/slideMaster3.xml"/><Relationship Id="rId25" Type="http://schemas.openxmlformats.org/officeDocument/2006/relationships/slide" Target="slides/slide22.xml"/><Relationship Id="rId46" Type="http://schemas.openxmlformats.org/officeDocument/2006/relationships/slide" Target="slides/slide43.xml"/><Relationship Id="rId67" Type="http://schemas.openxmlformats.org/officeDocument/2006/relationships/slide" Target="slides/slide64.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4E8E10F-4149-40D6-8257-A3ACC9ADBBDA}" type="datetimeFigureOut">
              <a:rPr lang="en-US" smtClean="0"/>
              <a:t>5/17/2022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D326708-70AB-4176-9829-A040F0F3EF4D}" type="slidenum">
              <a:rPr lang="en-US" smtClean="0"/>
              <a:t>‹#›</a:t>
            </a:fld>
            <a:endParaRPr lang="en-US"/>
          </a:p>
        </p:txBody>
      </p:sp>
    </p:spTree>
    <p:extLst>
      <p:ext uri="{BB962C8B-B14F-4D97-AF65-F5344CB8AC3E}">
        <p14:creationId xmlns:p14="http://schemas.microsoft.com/office/powerpoint/2010/main" val="9707937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8866" name="Slide Image Placeholder 1"/>
          <p:cNvSpPr>
            <a:spLocks noGrp="1" noRot="1" noChangeAspect="1" noTextEdit="1"/>
          </p:cNvSpPr>
          <p:nvPr>
            <p:ph type="sldImg"/>
          </p:nvPr>
        </p:nvSpPr>
        <p:spPr>
          <a:ln/>
        </p:spPr>
      </p:sp>
      <p:sp>
        <p:nvSpPr>
          <p:cNvPr id="5488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524292" name="Slide Number Placehold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B15C60E1-0250-445B-B22E-56764BFEFA37}" type="slidenum">
              <a:rPr lang="en-US" altLang="en-US" sz="1200" smtClean="0">
                <a:solidFill>
                  <a:prstClr val="black"/>
                </a:solidFill>
              </a:rPr>
              <a:pPr eaLnBrk="1" hangingPunct="1">
                <a:defRPr/>
              </a:pPr>
              <a:t>1</a:t>
            </a:fld>
            <a:endParaRPr lang="en-US" altLang="en-US" sz="1200">
              <a:solidFill>
                <a:prstClr val="black"/>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3378" name="Slide Image Placeholder 1"/>
          <p:cNvSpPr>
            <a:spLocks noGrp="1" noRot="1" noChangeAspect="1" noTextEdit="1"/>
          </p:cNvSpPr>
          <p:nvPr>
            <p:ph type="sldImg"/>
          </p:nvPr>
        </p:nvSpPr>
        <p:spPr>
          <a:ln/>
        </p:spPr>
      </p:sp>
      <p:sp>
        <p:nvSpPr>
          <p:cNvPr id="6133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all</a:t>
            </a:r>
          </a:p>
        </p:txBody>
      </p:sp>
      <p:sp>
        <p:nvSpPr>
          <p:cNvPr id="588804" name="Slide Number Placehold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63BA609E-51CF-4B23-AC63-F51FAA097C1F}" type="slidenum">
              <a:rPr lang="en-US" altLang="en-US" sz="1200" smtClean="0">
                <a:solidFill>
                  <a:prstClr val="black"/>
                </a:solidFill>
              </a:rPr>
              <a:pPr eaLnBrk="1" hangingPunct="1">
                <a:defRPr/>
              </a:pPr>
              <a:t>46</a:t>
            </a:fld>
            <a:endParaRPr lang="en-US" altLang="en-US" sz="1200">
              <a:solidFill>
                <a:prstClr val="black"/>
              </a:solidFill>
            </a:endParaRPr>
          </a:p>
        </p:txBody>
      </p:sp>
    </p:spTree>
    <p:extLst>
      <p:ext uri="{BB962C8B-B14F-4D97-AF65-F5344CB8AC3E}">
        <p14:creationId xmlns:p14="http://schemas.microsoft.com/office/powerpoint/2010/main" val="34542462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02" name="Slide Image Placeholder 1"/>
          <p:cNvSpPr>
            <a:spLocks noGrp="1" noRot="1" noChangeAspect="1" noTextEdit="1"/>
          </p:cNvSpPr>
          <p:nvPr>
            <p:ph type="sldImg"/>
          </p:nvPr>
        </p:nvSpPr>
        <p:spPr>
          <a:ln/>
        </p:spPr>
      </p:sp>
      <p:sp>
        <p:nvSpPr>
          <p:cNvPr id="6144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all</a:t>
            </a:r>
          </a:p>
        </p:txBody>
      </p:sp>
      <p:sp>
        <p:nvSpPr>
          <p:cNvPr id="589828" name="Slide Number Placehold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ECD3CCC9-DED2-44D8-AD58-5E317817FDCA}" type="slidenum">
              <a:rPr lang="en-US" altLang="en-US" sz="1200" smtClean="0">
                <a:solidFill>
                  <a:prstClr val="black"/>
                </a:solidFill>
              </a:rPr>
              <a:pPr eaLnBrk="1" hangingPunct="1">
                <a:defRPr/>
              </a:pPr>
              <a:t>49</a:t>
            </a:fld>
            <a:endParaRPr lang="en-US" altLang="en-US" sz="1200">
              <a:solidFill>
                <a:prstClr val="black"/>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02" name="Slide Image Placeholder 1"/>
          <p:cNvSpPr>
            <a:spLocks noGrp="1" noRot="1" noChangeAspect="1" noTextEdit="1"/>
          </p:cNvSpPr>
          <p:nvPr>
            <p:ph type="sldImg"/>
          </p:nvPr>
        </p:nvSpPr>
        <p:spPr>
          <a:ln/>
        </p:spPr>
      </p:sp>
      <p:sp>
        <p:nvSpPr>
          <p:cNvPr id="6144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all</a:t>
            </a:r>
          </a:p>
        </p:txBody>
      </p:sp>
      <p:sp>
        <p:nvSpPr>
          <p:cNvPr id="589828" name="Slide Number Placehold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ECD3CCC9-DED2-44D8-AD58-5E317817FDCA}" type="slidenum">
              <a:rPr lang="en-US" altLang="en-US" sz="1200" smtClean="0">
                <a:solidFill>
                  <a:prstClr val="black"/>
                </a:solidFill>
              </a:rPr>
              <a:pPr eaLnBrk="1" hangingPunct="1">
                <a:defRPr/>
              </a:pPr>
              <a:t>50</a:t>
            </a:fld>
            <a:endParaRPr lang="en-US" altLang="en-US" sz="1200">
              <a:solidFill>
                <a:prstClr val="black"/>
              </a:solidFill>
            </a:endParaRPr>
          </a:p>
        </p:txBody>
      </p:sp>
    </p:spTree>
    <p:extLst>
      <p:ext uri="{BB962C8B-B14F-4D97-AF65-F5344CB8AC3E}">
        <p14:creationId xmlns:p14="http://schemas.microsoft.com/office/powerpoint/2010/main" val="23633155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9890" name="Slide Image Placeholder 1"/>
          <p:cNvSpPr>
            <a:spLocks noGrp="1" noRot="1" noChangeAspect="1" noTextEdit="1"/>
          </p:cNvSpPr>
          <p:nvPr>
            <p:ph type="sldImg"/>
          </p:nvPr>
        </p:nvSpPr>
        <p:spPr>
          <a:ln/>
        </p:spPr>
      </p:sp>
      <p:sp>
        <p:nvSpPr>
          <p:cNvPr id="5498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525316" name="Slide Number Placehold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62F783C8-D386-443F-8CB6-B8AA90321457}" type="slidenum">
              <a:rPr lang="en-US" altLang="en-US" sz="1200" smtClean="0">
                <a:solidFill>
                  <a:prstClr val="black"/>
                </a:solidFill>
              </a:rPr>
              <a:pPr eaLnBrk="1" hangingPunct="1">
                <a:defRPr/>
              </a:pPr>
              <a:t>3</a:t>
            </a:fld>
            <a:endParaRPr lang="en-US" altLang="en-US" sz="1200">
              <a:solidFill>
                <a:prstClr val="black"/>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0914" name="Slide Image Placeholder 1"/>
          <p:cNvSpPr>
            <a:spLocks noGrp="1" noRot="1" noChangeAspect="1" noTextEdit="1"/>
          </p:cNvSpPr>
          <p:nvPr>
            <p:ph type="sldImg"/>
          </p:nvPr>
        </p:nvSpPr>
        <p:spPr>
          <a:ln/>
        </p:spPr>
      </p:sp>
      <p:sp>
        <p:nvSpPr>
          <p:cNvPr id="5509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526340" name="Slide Number Placehold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159EDB4C-B6B0-4C5B-B1F0-E5CE0956E8C8}" type="slidenum">
              <a:rPr lang="en-US" altLang="en-US" sz="1200" smtClean="0">
                <a:solidFill>
                  <a:prstClr val="black"/>
                </a:solidFill>
              </a:rPr>
              <a:pPr eaLnBrk="1" hangingPunct="1">
                <a:defRPr/>
              </a:pPr>
              <a:t>4</a:t>
            </a:fld>
            <a:endParaRPr lang="en-US" altLang="en-US" sz="1200">
              <a:solidFill>
                <a:prstClr val="black"/>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5010" name="Slide Image Placeholder 1"/>
          <p:cNvSpPr>
            <a:spLocks noGrp="1" noRot="1" noChangeAspect="1" noTextEdit="1"/>
          </p:cNvSpPr>
          <p:nvPr>
            <p:ph type="sldImg"/>
          </p:nvPr>
        </p:nvSpPr>
        <p:spPr>
          <a:ln/>
        </p:spPr>
      </p:sp>
      <p:sp>
        <p:nvSpPr>
          <p:cNvPr id="5550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530436" name="Slide Number Placehold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2F529169-F9CA-41CA-BD99-AD42FDDE74E3}" type="slidenum">
              <a:rPr lang="en-US" altLang="en-US" sz="1200" smtClean="0">
                <a:solidFill>
                  <a:prstClr val="black"/>
                </a:solidFill>
              </a:rPr>
              <a:pPr eaLnBrk="1" hangingPunct="1">
                <a:defRPr/>
              </a:pPr>
              <a:t>5</a:t>
            </a:fld>
            <a:endParaRPr lang="en-US" altLang="en-US" sz="1200">
              <a:solidFill>
                <a:prstClr val="black"/>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1330" name="Slide Image Placeholder 1"/>
          <p:cNvSpPr>
            <a:spLocks noGrp="1" noRot="1" noChangeAspect="1" noTextEdit="1"/>
          </p:cNvSpPr>
          <p:nvPr>
            <p:ph type="sldImg"/>
          </p:nvPr>
        </p:nvSpPr>
        <p:spPr>
          <a:ln/>
        </p:spPr>
      </p:sp>
      <p:sp>
        <p:nvSpPr>
          <p:cNvPr id="6113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all</a:t>
            </a:r>
          </a:p>
        </p:txBody>
      </p:sp>
      <p:sp>
        <p:nvSpPr>
          <p:cNvPr id="586756" name="Slide Number Placehold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01DA04B5-B92A-426E-AE54-4C7125BAE0FF}" type="slidenum">
              <a:rPr lang="en-US" altLang="en-US" sz="1200" smtClean="0">
                <a:solidFill>
                  <a:prstClr val="black"/>
                </a:solidFill>
              </a:rPr>
              <a:pPr eaLnBrk="1" hangingPunct="1">
                <a:defRPr/>
              </a:pPr>
              <a:t>35</a:t>
            </a:fld>
            <a:endParaRPr lang="en-US" altLang="en-US" sz="1200">
              <a:solidFill>
                <a:prstClr val="black"/>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1330" name="Slide Image Placeholder 1"/>
          <p:cNvSpPr>
            <a:spLocks noGrp="1" noRot="1" noChangeAspect="1" noTextEdit="1"/>
          </p:cNvSpPr>
          <p:nvPr>
            <p:ph type="sldImg"/>
          </p:nvPr>
        </p:nvSpPr>
        <p:spPr>
          <a:ln/>
        </p:spPr>
      </p:sp>
      <p:sp>
        <p:nvSpPr>
          <p:cNvPr id="6113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all</a:t>
            </a:r>
          </a:p>
        </p:txBody>
      </p:sp>
      <p:sp>
        <p:nvSpPr>
          <p:cNvPr id="586756" name="Slide Number Placehold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01DA04B5-B92A-426E-AE54-4C7125BAE0FF}" type="slidenum">
              <a:rPr lang="en-US" altLang="en-US" sz="1200" smtClean="0">
                <a:solidFill>
                  <a:prstClr val="black"/>
                </a:solidFill>
              </a:rPr>
              <a:pPr eaLnBrk="1" hangingPunct="1">
                <a:defRPr/>
              </a:pPr>
              <a:t>36</a:t>
            </a:fld>
            <a:endParaRPr lang="en-US" altLang="en-US" sz="1200">
              <a:solidFill>
                <a:prstClr val="black"/>
              </a:solidFill>
            </a:endParaRPr>
          </a:p>
        </p:txBody>
      </p:sp>
    </p:spTree>
    <p:extLst>
      <p:ext uri="{BB962C8B-B14F-4D97-AF65-F5344CB8AC3E}">
        <p14:creationId xmlns:p14="http://schemas.microsoft.com/office/powerpoint/2010/main" val="28562202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2354" name="Slide Image Placeholder 1"/>
          <p:cNvSpPr>
            <a:spLocks noGrp="1" noRot="1" noChangeAspect="1" noTextEdit="1"/>
          </p:cNvSpPr>
          <p:nvPr>
            <p:ph type="sldImg"/>
          </p:nvPr>
        </p:nvSpPr>
        <p:spPr>
          <a:ln/>
        </p:spPr>
      </p:sp>
      <p:sp>
        <p:nvSpPr>
          <p:cNvPr id="6123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all</a:t>
            </a:r>
          </a:p>
        </p:txBody>
      </p:sp>
      <p:sp>
        <p:nvSpPr>
          <p:cNvPr id="587780" name="Slide Number Placehold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24526D2A-EDCB-4938-83B3-A7C9B7AD0EDB}" type="slidenum">
              <a:rPr lang="en-US" altLang="en-US" sz="1200" smtClean="0">
                <a:solidFill>
                  <a:prstClr val="black"/>
                </a:solidFill>
              </a:rPr>
              <a:pPr eaLnBrk="1" hangingPunct="1">
                <a:defRPr/>
              </a:pPr>
              <a:t>43</a:t>
            </a:fld>
            <a:endParaRPr lang="en-US" altLang="en-US" sz="1200">
              <a:solidFill>
                <a:prstClr val="black"/>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2354" name="Slide Image Placeholder 1"/>
          <p:cNvSpPr>
            <a:spLocks noGrp="1" noRot="1" noChangeAspect="1" noTextEdit="1"/>
          </p:cNvSpPr>
          <p:nvPr>
            <p:ph type="sldImg"/>
          </p:nvPr>
        </p:nvSpPr>
        <p:spPr>
          <a:ln/>
        </p:spPr>
      </p:sp>
      <p:sp>
        <p:nvSpPr>
          <p:cNvPr id="6123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all</a:t>
            </a:r>
          </a:p>
        </p:txBody>
      </p:sp>
      <p:sp>
        <p:nvSpPr>
          <p:cNvPr id="587780" name="Slide Number Placehold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24526D2A-EDCB-4938-83B3-A7C9B7AD0EDB}" type="slidenum">
              <a:rPr lang="en-US" altLang="en-US" sz="1200" smtClean="0">
                <a:solidFill>
                  <a:prstClr val="black"/>
                </a:solidFill>
              </a:rPr>
              <a:pPr eaLnBrk="1" hangingPunct="1">
                <a:defRPr/>
              </a:pPr>
              <a:t>44</a:t>
            </a:fld>
            <a:endParaRPr lang="en-US" altLang="en-US" sz="1200">
              <a:solidFill>
                <a:prstClr val="black"/>
              </a:solidFill>
            </a:endParaRPr>
          </a:p>
        </p:txBody>
      </p:sp>
    </p:spTree>
    <p:extLst>
      <p:ext uri="{BB962C8B-B14F-4D97-AF65-F5344CB8AC3E}">
        <p14:creationId xmlns:p14="http://schemas.microsoft.com/office/powerpoint/2010/main" val="6654103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3378" name="Slide Image Placeholder 1"/>
          <p:cNvSpPr>
            <a:spLocks noGrp="1" noRot="1" noChangeAspect="1" noTextEdit="1"/>
          </p:cNvSpPr>
          <p:nvPr>
            <p:ph type="sldImg"/>
          </p:nvPr>
        </p:nvSpPr>
        <p:spPr>
          <a:ln/>
        </p:spPr>
      </p:sp>
      <p:sp>
        <p:nvSpPr>
          <p:cNvPr id="6133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t>all</a:t>
            </a:r>
          </a:p>
        </p:txBody>
      </p:sp>
      <p:sp>
        <p:nvSpPr>
          <p:cNvPr id="588804" name="Slide Number Placeholder 3"/>
          <p:cNvSpPr>
            <a:spLocks noGrp="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defRPr/>
            </a:pPr>
            <a:fld id="{63BA609E-51CF-4B23-AC63-F51FAA097C1F}" type="slidenum">
              <a:rPr lang="en-US" altLang="en-US" sz="1200" smtClean="0">
                <a:solidFill>
                  <a:prstClr val="black"/>
                </a:solidFill>
              </a:rPr>
              <a:pPr eaLnBrk="1" hangingPunct="1">
                <a:defRPr/>
              </a:pPr>
              <a:t>45</a:t>
            </a:fld>
            <a:endParaRPr lang="en-US" altLang="en-US" sz="1200">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23A85A2-EDDF-4E62-B93D-5240D70F20EE}" type="datetimeFigureOut">
              <a:rPr lang="en-US" smtClean="0"/>
              <a:t>5/17/2022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BE9435-E011-490A-972D-0234D052F3FA}" type="slidenum">
              <a:rPr lang="en-US" smtClean="0"/>
              <a:t>‹#›</a:t>
            </a:fld>
            <a:endParaRPr lang="en-US"/>
          </a:p>
        </p:txBody>
      </p:sp>
    </p:spTree>
    <p:extLst>
      <p:ext uri="{BB962C8B-B14F-4D97-AF65-F5344CB8AC3E}">
        <p14:creationId xmlns:p14="http://schemas.microsoft.com/office/powerpoint/2010/main" val="24250773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23A85A2-EDDF-4E62-B93D-5240D70F20EE}" type="datetimeFigureOut">
              <a:rPr lang="en-US" smtClean="0"/>
              <a:t>5/17/2022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BE9435-E011-490A-972D-0234D052F3FA}" type="slidenum">
              <a:rPr lang="en-US" smtClean="0"/>
              <a:t>‹#›</a:t>
            </a:fld>
            <a:endParaRPr lang="en-US"/>
          </a:p>
        </p:txBody>
      </p:sp>
    </p:spTree>
    <p:extLst>
      <p:ext uri="{BB962C8B-B14F-4D97-AF65-F5344CB8AC3E}">
        <p14:creationId xmlns:p14="http://schemas.microsoft.com/office/powerpoint/2010/main" val="16617175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23A85A2-EDDF-4E62-B93D-5240D70F20EE}" type="datetimeFigureOut">
              <a:rPr lang="en-US" smtClean="0"/>
              <a:t>5/17/2022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BE9435-E011-490A-972D-0234D052F3FA}" type="slidenum">
              <a:rPr lang="en-US" smtClean="0"/>
              <a:t>‹#›</a:t>
            </a:fld>
            <a:endParaRPr lang="en-US"/>
          </a:p>
        </p:txBody>
      </p:sp>
    </p:spTree>
    <p:extLst>
      <p:ext uri="{BB962C8B-B14F-4D97-AF65-F5344CB8AC3E}">
        <p14:creationId xmlns:p14="http://schemas.microsoft.com/office/powerpoint/2010/main" val="4392224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86DE443-9AF1-4D92-810B-A751F71AEB4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4124512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A1E9FDF-E1D1-434B-BD11-749BF29527C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9970810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4DE1931-BA41-4173-ACEA-2071E1CB8D9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8856027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16849727-AEDC-4382-8D87-20DE4C51656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255450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BF816655-B12E-48E0-A085-5A2F5863E9C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863870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6BEBC864-3F7E-49C6-8535-E4C24F46F25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2381323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6E50E91B-06C9-4043-923A-F3D36721D72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6112232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4B8D322-E1B9-40BC-8A01-597100BE19A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1136502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23A85A2-EDDF-4E62-B93D-5240D70F20EE}" type="datetimeFigureOut">
              <a:rPr lang="en-US" smtClean="0"/>
              <a:t>5/17/2022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BE9435-E011-490A-972D-0234D052F3FA}" type="slidenum">
              <a:rPr lang="en-US" smtClean="0"/>
              <a:t>‹#›</a:t>
            </a:fld>
            <a:endParaRPr lang="en-US"/>
          </a:p>
        </p:txBody>
      </p:sp>
    </p:spTree>
    <p:extLst>
      <p:ext uri="{BB962C8B-B14F-4D97-AF65-F5344CB8AC3E}">
        <p14:creationId xmlns:p14="http://schemas.microsoft.com/office/powerpoint/2010/main" val="73347460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9997C73-5CD3-49D9-A221-D82A008E123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4915478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F763F24-0031-40D1-A534-F40E9A7008C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247397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D7D0F62-5D8F-4038-9B4F-1F8EBCCF808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2801439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533CB85-FD0C-4FDA-B2E6-C22FF9C629F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74141239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86DE443-9AF1-4D92-810B-A751F71AEB4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0750378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A1E9FDF-E1D1-434B-BD11-749BF29527C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23785002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4DE1931-BA41-4173-ACEA-2071E1CB8D9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998063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16849727-AEDC-4382-8D87-20DE4C51656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94346297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BF816655-B12E-48E0-A085-5A2F5863E9C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26961305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6BEBC864-3F7E-49C6-8535-E4C24F46F25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748521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23A85A2-EDDF-4E62-B93D-5240D70F20EE}" type="datetimeFigureOut">
              <a:rPr lang="en-US" smtClean="0"/>
              <a:t>5/17/2022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BE9435-E011-490A-972D-0234D052F3FA}" type="slidenum">
              <a:rPr lang="en-US" smtClean="0"/>
              <a:t>‹#›</a:t>
            </a:fld>
            <a:endParaRPr lang="en-US"/>
          </a:p>
        </p:txBody>
      </p:sp>
    </p:spTree>
    <p:extLst>
      <p:ext uri="{BB962C8B-B14F-4D97-AF65-F5344CB8AC3E}">
        <p14:creationId xmlns:p14="http://schemas.microsoft.com/office/powerpoint/2010/main" val="32487169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6E50E91B-06C9-4043-923A-F3D36721D72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26557033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4B8D322-E1B9-40BC-8A01-597100BE19A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4662828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9997C73-5CD3-49D9-A221-D82A008E123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45203438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F763F24-0031-40D1-A534-F40E9A7008C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6053498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D7D0F62-5D8F-4038-9B4F-1F8EBCCF808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04468421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533CB85-FD0C-4FDA-B2E6-C22FF9C629F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165898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23A85A2-EDDF-4E62-B93D-5240D70F20EE}" type="datetimeFigureOut">
              <a:rPr lang="en-US" smtClean="0"/>
              <a:t>5/17/2022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BE9435-E011-490A-972D-0234D052F3FA}" type="slidenum">
              <a:rPr lang="en-US" smtClean="0"/>
              <a:t>‹#›</a:t>
            </a:fld>
            <a:endParaRPr lang="en-US"/>
          </a:p>
        </p:txBody>
      </p:sp>
    </p:spTree>
    <p:extLst>
      <p:ext uri="{BB962C8B-B14F-4D97-AF65-F5344CB8AC3E}">
        <p14:creationId xmlns:p14="http://schemas.microsoft.com/office/powerpoint/2010/main" val="2071219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23A85A2-EDDF-4E62-B93D-5240D70F20EE}" type="datetimeFigureOut">
              <a:rPr lang="en-US" smtClean="0"/>
              <a:t>5/17/2022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BE9435-E011-490A-972D-0234D052F3FA}" type="slidenum">
              <a:rPr lang="en-US" smtClean="0"/>
              <a:t>‹#›</a:t>
            </a:fld>
            <a:endParaRPr lang="en-US"/>
          </a:p>
        </p:txBody>
      </p:sp>
    </p:spTree>
    <p:extLst>
      <p:ext uri="{BB962C8B-B14F-4D97-AF65-F5344CB8AC3E}">
        <p14:creationId xmlns:p14="http://schemas.microsoft.com/office/powerpoint/2010/main" val="29236892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23A85A2-EDDF-4E62-B93D-5240D70F20EE}" type="datetimeFigureOut">
              <a:rPr lang="en-US" smtClean="0"/>
              <a:t>5/17/2022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BE9435-E011-490A-972D-0234D052F3FA}" type="slidenum">
              <a:rPr lang="en-US" smtClean="0"/>
              <a:t>‹#›</a:t>
            </a:fld>
            <a:endParaRPr lang="en-US"/>
          </a:p>
        </p:txBody>
      </p:sp>
    </p:spTree>
    <p:extLst>
      <p:ext uri="{BB962C8B-B14F-4D97-AF65-F5344CB8AC3E}">
        <p14:creationId xmlns:p14="http://schemas.microsoft.com/office/powerpoint/2010/main" val="34966644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3A85A2-EDDF-4E62-B93D-5240D70F20EE}" type="datetimeFigureOut">
              <a:rPr lang="en-US" smtClean="0"/>
              <a:t>5/17/2022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BE9435-E011-490A-972D-0234D052F3FA}" type="slidenum">
              <a:rPr lang="en-US" smtClean="0"/>
              <a:t>‹#›</a:t>
            </a:fld>
            <a:endParaRPr lang="en-US"/>
          </a:p>
        </p:txBody>
      </p:sp>
    </p:spTree>
    <p:extLst>
      <p:ext uri="{BB962C8B-B14F-4D97-AF65-F5344CB8AC3E}">
        <p14:creationId xmlns:p14="http://schemas.microsoft.com/office/powerpoint/2010/main" val="16745186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23A85A2-EDDF-4E62-B93D-5240D70F20EE}" type="datetimeFigureOut">
              <a:rPr lang="en-US" smtClean="0"/>
              <a:t>5/17/2022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BE9435-E011-490A-972D-0234D052F3FA}" type="slidenum">
              <a:rPr lang="en-US" smtClean="0"/>
              <a:t>‹#›</a:t>
            </a:fld>
            <a:endParaRPr lang="en-US"/>
          </a:p>
        </p:txBody>
      </p:sp>
    </p:spTree>
    <p:extLst>
      <p:ext uri="{BB962C8B-B14F-4D97-AF65-F5344CB8AC3E}">
        <p14:creationId xmlns:p14="http://schemas.microsoft.com/office/powerpoint/2010/main" val="40199217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23A85A2-EDDF-4E62-B93D-5240D70F20EE}" type="datetimeFigureOut">
              <a:rPr lang="en-US" smtClean="0"/>
              <a:t>5/17/2022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BE9435-E011-490A-972D-0234D052F3FA}" type="slidenum">
              <a:rPr lang="en-US" smtClean="0"/>
              <a:t>‹#›</a:t>
            </a:fld>
            <a:endParaRPr lang="en-US"/>
          </a:p>
        </p:txBody>
      </p:sp>
    </p:spTree>
    <p:extLst>
      <p:ext uri="{BB962C8B-B14F-4D97-AF65-F5344CB8AC3E}">
        <p14:creationId xmlns:p14="http://schemas.microsoft.com/office/powerpoint/2010/main" val="40034597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theme" Target="../theme/theme3.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3A85A2-EDDF-4E62-B93D-5240D70F20EE}" type="datetimeFigureOut">
              <a:rPr lang="en-US" smtClean="0"/>
              <a:t>5/17/2022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BE9435-E011-490A-972D-0234D052F3FA}" type="slidenum">
              <a:rPr lang="en-US" smtClean="0"/>
              <a:t>‹#›</a:t>
            </a:fld>
            <a:endParaRPr lang="en-US"/>
          </a:p>
        </p:txBody>
      </p:sp>
    </p:spTree>
    <p:extLst>
      <p:ext uri="{BB962C8B-B14F-4D97-AF65-F5344CB8AC3E}">
        <p14:creationId xmlns:p14="http://schemas.microsoft.com/office/powerpoint/2010/main" val="23514163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cs typeface="+mn-cs"/>
              </a:defRPr>
            </a:lvl1pPr>
          </a:lstStyle>
          <a:p>
            <a:pPr fontAlgn="base">
              <a:spcBef>
                <a:spcPct val="0"/>
              </a:spcBef>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cs typeface="+mn-cs"/>
              </a:defRPr>
            </a:lvl1pPr>
          </a:lstStyle>
          <a:p>
            <a:pPr fontAlgn="base">
              <a:spcBef>
                <a:spcPct val="0"/>
              </a:spcBef>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cs typeface="+mn-cs"/>
              </a:defRPr>
            </a:lvl1pPr>
          </a:lstStyle>
          <a:p>
            <a:pPr fontAlgn="base">
              <a:spcBef>
                <a:spcPct val="0"/>
              </a:spcBef>
              <a:spcAft>
                <a:spcPct val="0"/>
              </a:spcAft>
              <a:defRPr/>
            </a:pPr>
            <a:fld id="{A8084B31-EF3C-417F-A2FC-5E1B88AAEF6C}" type="slidenum">
              <a:rPr lang="en-US">
                <a:solidFill>
                  <a:srgbClr val="000000"/>
                </a:solidFill>
              </a:rPr>
              <a:pPr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497650977"/>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cs typeface="+mn-cs"/>
              </a:defRPr>
            </a:lvl1pPr>
          </a:lstStyle>
          <a:p>
            <a:pPr fontAlgn="base">
              <a:spcBef>
                <a:spcPct val="0"/>
              </a:spcBef>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cs typeface="+mn-cs"/>
              </a:defRPr>
            </a:lvl1pPr>
          </a:lstStyle>
          <a:p>
            <a:pPr fontAlgn="base">
              <a:spcBef>
                <a:spcPct val="0"/>
              </a:spcBef>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cs typeface="+mn-cs"/>
              </a:defRPr>
            </a:lvl1pPr>
          </a:lstStyle>
          <a:p>
            <a:pPr fontAlgn="base">
              <a:spcBef>
                <a:spcPct val="0"/>
              </a:spcBef>
              <a:spcAft>
                <a:spcPct val="0"/>
              </a:spcAft>
              <a:defRPr/>
            </a:pPr>
            <a:fld id="{A8084B31-EF3C-417F-A2FC-5E1B88AAEF6C}" type="slidenum">
              <a:rPr lang="en-US">
                <a:solidFill>
                  <a:srgbClr val="000000"/>
                </a:solidFill>
              </a:rPr>
              <a:pPr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1269463675"/>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5.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5.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5.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5.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5.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5.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5.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9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5.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9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5.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990600" y="381000"/>
            <a:ext cx="7772400" cy="857250"/>
          </a:xfrm>
        </p:spPr>
        <p:txBody>
          <a:bodyPr/>
          <a:lstStyle/>
          <a:p>
            <a:r>
              <a:rPr lang="en-US" altLang="en-US"/>
              <a:t>Hi-Landers Ham Class</a:t>
            </a:r>
          </a:p>
        </p:txBody>
      </p:sp>
      <p:sp>
        <p:nvSpPr>
          <p:cNvPr id="2051" name="Subtitle 2"/>
          <p:cNvSpPr>
            <a:spLocks noGrp="1"/>
          </p:cNvSpPr>
          <p:nvPr>
            <p:ph type="subTitle" idx="1"/>
          </p:nvPr>
        </p:nvSpPr>
        <p:spPr>
          <a:xfrm>
            <a:off x="1143000" y="5410200"/>
            <a:ext cx="6400800" cy="1219200"/>
          </a:xfrm>
        </p:spPr>
        <p:txBody>
          <a:bodyPr/>
          <a:lstStyle/>
          <a:p>
            <a:r>
              <a:rPr lang="en-US" altLang="en-US"/>
              <a:t>Instructed by Rich Bugarin W6EC</a:t>
            </a:r>
          </a:p>
        </p:txBody>
      </p:sp>
      <p:pic>
        <p:nvPicPr>
          <p:cNvPr id="2052" name="Picture 2" descr="C:\Documents and Settings\Rich Bugarin\My Documents\Rich\4x4\Hi-Landers\Art\Hi-Landers Logo 90dpi.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62200" y="1066800"/>
            <a:ext cx="4271963" cy="423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585526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0690" name="Title 1"/>
          <p:cNvSpPr>
            <a:spLocks noGrp="1"/>
          </p:cNvSpPr>
          <p:nvPr>
            <p:ph type="title"/>
          </p:nvPr>
        </p:nvSpPr>
        <p:spPr/>
        <p:txBody>
          <a:bodyPr/>
          <a:lstStyle/>
          <a:p>
            <a:r>
              <a:rPr lang="en-US" altLang="en-US"/>
              <a:t>T7A02</a:t>
            </a:r>
          </a:p>
        </p:txBody>
      </p:sp>
      <p:sp>
        <p:nvSpPr>
          <p:cNvPr id="3" name="Content Placeholder 2"/>
          <p:cNvSpPr>
            <a:spLocks noGrp="1"/>
          </p:cNvSpPr>
          <p:nvPr>
            <p:ph idx="1"/>
          </p:nvPr>
        </p:nvSpPr>
        <p:spPr>
          <a:xfrm>
            <a:off x="457200" y="1371600"/>
            <a:ext cx="8229600" cy="5029200"/>
          </a:xfrm>
        </p:spPr>
        <p:txBody>
          <a:bodyPr/>
          <a:lstStyle/>
          <a:p>
            <a:pPr>
              <a:buFontTx/>
              <a:buNone/>
            </a:pPr>
            <a:r>
              <a:rPr lang="en-US" altLang="en-US" dirty="0"/>
              <a:t>What is a transceiver?</a:t>
            </a:r>
          </a:p>
          <a:p>
            <a:pPr>
              <a:buFontTx/>
              <a:buNone/>
            </a:pPr>
            <a:r>
              <a:rPr lang="en-US" altLang="en-US" dirty="0"/>
              <a:t>A. A device that combines a receiver and transmitter</a:t>
            </a:r>
          </a:p>
          <a:p>
            <a:pPr>
              <a:buFontTx/>
              <a:buNone/>
            </a:pPr>
            <a:r>
              <a:rPr lang="en-US" altLang="en-US" dirty="0"/>
              <a:t>B. A device for matching feed line impedance to 50 ohms</a:t>
            </a:r>
          </a:p>
          <a:p>
            <a:pPr>
              <a:buFontTx/>
              <a:buNone/>
            </a:pPr>
            <a:r>
              <a:rPr lang="en-US" altLang="en-US" dirty="0"/>
              <a:t>C. A device for automatically sending and decoding Morse code</a:t>
            </a:r>
          </a:p>
          <a:p>
            <a:pPr>
              <a:buFontTx/>
              <a:buNone/>
            </a:pPr>
            <a:r>
              <a:rPr lang="en-US" altLang="en-US" dirty="0"/>
              <a:t>D. A device for converting receiver and transmitter frequencies to another band</a:t>
            </a:r>
          </a:p>
        </p:txBody>
      </p:sp>
    </p:spTree>
    <p:extLst>
      <p:ext uri="{BB962C8B-B14F-4D97-AF65-F5344CB8AC3E}">
        <p14:creationId xmlns:p14="http://schemas.microsoft.com/office/powerpoint/2010/main" val="11647632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0690" name="Title 1"/>
          <p:cNvSpPr>
            <a:spLocks noGrp="1"/>
          </p:cNvSpPr>
          <p:nvPr>
            <p:ph type="title"/>
          </p:nvPr>
        </p:nvSpPr>
        <p:spPr/>
        <p:txBody>
          <a:bodyPr/>
          <a:lstStyle/>
          <a:p>
            <a:r>
              <a:rPr lang="en-US" altLang="en-US"/>
              <a:t>T7A02</a:t>
            </a:r>
          </a:p>
        </p:txBody>
      </p:sp>
      <p:sp>
        <p:nvSpPr>
          <p:cNvPr id="3" name="Content Placeholder 2"/>
          <p:cNvSpPr>
            <a:spLocks noGrp="1"/>
          </p:cNvSpPr>
          <p:nvPr>
            <p:ph idx="1"/>
          </p:nvPr>
        </p:nvSpPr>
        <p:spPr>
          <a:xfrm>
            <a:off x="457200" y="1371600"/>
            <a:ext cx="8229600" cy="5029200"/>
          </a:xfrm>
        </p:spPr>
        <p:txBody>
          <a:bodyPr/>
          <a:lstStyle/>
          <a:p>
            <a:pPr>
              <a:buFontTx/>
              <a:buNone/>
            </a:pPr>
            <a:r>
              <a:rPr lang="en-US" altLang="en-US" dirty="0"/>
              <a:t>What is a transceiver?</a:t>
            </a:r>
          </a:p>
          <a:p>
            <a:pPr>
              <a:buFontTx/>
              <a:buNone/>
            </a:pPr>
            <a:r>
              <a:rPr lang="en-US" altLang="en-US" dirty="0"/>
              <a:t>A. A device that combines a receiver and transmitter</a:t>
            </a:r>
          </a:p>
          <a:p>
            <a:pPr>
              <a:buFontTx/>
              <a:buNone/>
            </a:pPr>
            <a:r>
              <a:rPr lang="en-US" altLang="en-US" dirty="0">
                <a:solidFill>
                  <a:schemeClr val="bg1">
                    <a:lumMod val="75000"/>
                  </a:schemeClr>
                </a:solidFill>
              </a:rPr>
              <a:t>B. A device for matching feed line impedance to 50 ohms</a:t>
            </a:r>
          </a:p>
          <a:p>
            <a:pPr>
              <a:buFontTx/>
              <a:buNone/>
            </a:pPr>
            <a:r>
              <a:rPr lang="en-US" altLang="en-US" dirty="0">
                <a:solidFill>
                  <a:schemeClr val="bg1">
                    <a:lumMod val="75000"/>
                  </a:schemeClr>
                </a:solidFill>
              </a:rPr>
              <a:t>C. A device for automatically sending and decoding Morse code</a:t>
            </a:r>
          </a:p>
          <a:p>
            <a:pPr>
              <a:buFontTx/>
              <a:buNone/>
            </a:pPr>
            <a:r>
              <a:rPr lang="en-US" altLang="en-US" dirty="0">
                <a:solidFill>
                  <a:schemeClr val="bg1">
                    <a:lumMod val="75000"/>
                  </a:schemeClr>
                </a:solidFill>
              </a:rPr>
              <a:t>D. A device for converting receiver and transmitter frequencies to another band</a:t>
            </a:r>
          </a:p>
        </p:txBody>
      </p:sp>
    </p:spTree>
    <p:extLst>
      <p:ext uri="{BB962C8B-B14F-4D97-AF65-F5344CB8AC3E}">
        <p14:creationId xmlns:p14="http://schemas.microsoft.com/office/powerpoint/2010/main" val="12093082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1714" name="Title 1"/>
          <p:cNvSpPr>
            <a:spLocks noGrp="1"/>
          </p:cNvSpPr>
          <p:nvPr>
            <p:ph type="title"/>
          </p:nvPr>
        </p:nvSpPr>
        <p:spPr/>
        <p:txBody>
          <a:bodyPr/>
          <a:lstStyle/>
          <a:p>
            <a:r>
              <a:rPr lang="en-US" altLang="en-US"/>
              <a:t>T7A03</a:t>
            </a:r>
          </a:p>
        </p:txBody>
      </p:sp>
      <p:sp>
        <p:nvSpPr>
          <p:cNvPr id="3" name="Content Placeholder 2"/>
          <p:cNvSpPr>
            <a:spLocks noGrp="1"/>
          </p:cNvSpPr>
          <p:nvPr>
            <p:ph idx="1"/>
          </p:nvPr>
        </p:nvSpPr>
        <p:spPr>
          <a:xfrm>
            <a:off x="457200" y="1600200"/>
            <a:ext cx="8229600" cy="4648200"/>
          </a:xfrm>
        </p:spPr>
        <p:txBody>
          <a:bodyPr/>
          <a:lstStyle/>
          <a:p>
            <a:pPr>
              <a:buFontTx/>
              <a:buNone/>
            </a:pPr>
            <a:r>
              <a:rPr lang="en-US" altLang="en-US" dirty="0"/>
              <a:t>Which of the following is used to convert a signal from one frequency to another?</a:t>
            </a:r>
          </a:p>
          <a:p>
            <a:pPr>
              <a:buFontTx/>
              <a:buNone/>
            </a:pPr>
            <a:r>
              <a:rPr lang="en-US" altLang="en-US" dirty="0"/>
              <a:t>A. Phase splitter</a:t>
            </a:r>
          </a:p>
          <a:p>
            <a:pPr>
              <a:buFontTx/>
              <a:buNone/>
            </a:pPr>
            <a:r>
              <a:rPr lang="en-US" altLang="en-US" dirty="0"/>
              <a:t>B. Mixer</a:t>
            </a:r>
          </a:p>
          <a:p>
            <a:pPr>
              <a:buFontTx/>
              <a:buNone/>
            </a:pPr>
            <a:r>
              <a:rPr lang="en-US" altLang="en-US" dirty="0"/>
              <a:t>C. Inverter</a:t>
            </a:r>
          </a:p>
          <a:p>
            <a:pPr>
              <a:buFontTx/>
              <a:buNone/>
            </a:pPr>
            <a:r>
              <a:rPr lang="en-US" altLang="en-US" dirty="0"/>
              <a:t>D. Amplifier</a:t>
            </a:r>
          </a:p>
        </p:txBody>
      </p:sp>
    </p:spTree>
    <p:extLst>
      <p:ext uri="{BB962C8B-B14F-4D97-AF65-F5344CB8AC3E}">
        <p14:creationId xmlns:p14="http://schemas.microsoft.com/office/powerpoint/2010/main" val="32147852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1714" name="Title 1"/>
          <p:cNvSpPr>
            <a:spLocks noGrp="1"/>
          </p:cNvSpPr>
          <p:nvPr>
            <p:ph type="title"/>
          </p:nvPr>
        </p:nvSpPr>
        <p:spPr/>
        <p:txBody>
          <a:bodyPr/>
          <a:lstStyle/>
          <a:p>
            <a:r>
              <a:rPr lang="en-US" altLang="en-US"/>
              <a:t>T7A03</a:t>
            </a:r>
          </a:p>
        </p:txBody>
      </p:sp>
      <p:sp>
        <p:nvSpPr>
          <p:cNvPr id="3" name="Content Placeholder 2"/>
          <p:cNvSpPr>
            <a:spLocks noGrp="1"/>
          </p:cNvSpPr>
          <p:nvPr>
            <p:ph idx="1"/>
          </p:nvPr>
        </p:nvSpPr>
        <p:spPr>
          <a:xfrm>
            <a:off x="457200" y="1600200"/>
            <a:ext cx="8229600" cy="4648200"/>
          </a:xfrm>
        </p:spPr>
        <p:txBody>
          <a:bodyPr/>
          <a:lstStyle/>
          <a:p>
            <a:pPr>
              <a:buFontTx/>
              <a:buNone/>
            </a:pPr>
            <a:r>
              <a:rPr lang="en-US" altLang="en-US" dirty="0"/>
              <a:t>Which of the following is used to convert a signal from one frequency to another?</a:t>
            </a:r>
          </a:p>
          <a:p>
            <a:pPr>
              <a:buFontTx/>
              <a:buNone/>
            </a:pPr>
            <a:r>
              <a:rPr lang="en-US" altLang="en-US" dirty="0">
                <a:solidFill>
                  <a:schemeClr val="bg1">
                    <a:lumMod val="75000"/>
                  </a:schemeClr>
                </a:solidFill>
              </a:rPr>
              <a:t>A. Phase splitter</a:t>
            </a:r>
          </a:p>
          <a:p>
            <a:pPr>
              <a:buFontTx/>
              <a:buNone/>
            </a:pPr>
            <a:r>
              <a:rPr lang="en-US" altLang="en-US" dirty="0"/>
              <a:t>B. Mixer</a:t>
            </a:r>
          </a:p>
          <a:p>
            <a:pPr>
              <a:buFontTx/>
              <a:buNone/>
            </a:pPr>
            <a:r>
              <a:rPr lang="en-US" altLang="en-US" dirty="0">
                <a:solidFill>
                  <a:schemeClr val="bg1">
                    <a:lumMod val="75000"/>
                  </a:schemeClr>
                </a:solidFill>
              </a:rPr>
              <a:t>C. Inverter</a:t>
            </a:r>
          </a:p>
          <a:p>
            <a:pPr>
              <a:buFontTx/>
              <a:buNone/>
            </a:pPr>
            <a:r>
              <a:rPr lang="en-US" altLang="en-US" dirty="0">
                <a:solidFill>
                  <a:schemeClr val="bg1">
                    <a:lumMod val="75000"/>
                  </a:schemeClr>
                </a:solidFill>
              </a:rPr>
              <a:t>D. Amplifier</a:t>
            </a:r>
          </a:p>
        </p:txBody>
      </p:sp>
      <p:graphicFrame>
        <p:nvGraphicFramePr>
          <p:cNvPr id="1079298" name="Object 2"/>
          <p:cNvGraphicFramePr>
            <a:graphicFrameLocks noChangeAspect="1"/>
          </p:cNvGraphicFramePr>
          <p:nvPr/>
        </p:nvGraphicFramePr>
        <p:xfrm>
          <a:off x="3276600" y="3886200"/>
          <a:ext cx="5424488" cy="2819400"/>
        </p:xfrm>
        <a:graphic>
          <a:graphicData uri="http://schemas.openxmlformats.org/presentationml/2006/ole">
            <mc:AlternateContent xmlns:mc="http://schemas.openxmlformats.org/markup-compatibility/2006">
              <mc:Choice xmlns:v="urn:schemas-microsoft-com:vml" Requires="v">
                <p:oleObj spid="_x0000_s2053" name="Picture" r:id="rId3" imgW="3668268" imgH="1905000" progId="Word.Picture.8">
                  <p:embed/>
                </p:oleObj>
              </mc:Choice>
              <mc:Fallback>
                <p:oleObj name="Picture" r:id="rId3" imgW="3668268" imgH="1905000" progId="Word.Picture.8">
                  <p:embed/>
                  <p:pic>
                    <p:nvPicPr>
                      <p:cNvPr id="1079298"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3886200"/>
                        <a:ext cx="5424488"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4134548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8" name="Title 1"/>
          <p:cNvSpPr>
            <a:spLocks noGrp="1"/>
          </p:cNvSpPr>
          <p:nvPr>
            <p:ph type="title"/>
          </p:nvPr>
        </p:nvSpPr>
        <p:spPr/>
        <p:txBody>
          <a:bodyPr/>
          <a:lstStyle/>
          <a:p>
            <a:r>
              <a:rPr lang="en-US" altLang="en-US"/>
              <a:t>T7A04</a:t>
            </a:r>
          </a:p>
        </p:txBody>
      </p:sp>
      <p:sp>
        <p:nvSpPr>
          <p:cNvPr id="3" name="Content Placeholder 2"/>
          <p:cNvSpPr>
            <a:spLocks noGrp="1"/>
          </p:cNvSpPr>
          <p:nvPr>
            <p:ph idx="1"/>
          </p:nvPr>
        </p:nvSpPr>
        <p:spPr>
          <a:xfrm>
            <a:off x="457200" y="1143000"/>
            <a:ext cx="8229600" cy="4983163"/>
          </a:xfrm>
        </p:spPr>
        <p:txBody>
          <a:bodyPr/>
          <a:lstStyle/>
          <a:p>
            <a:pPr>
              <a:buFontTx/>
              <a:buNone/>
            </a:pPr>
            <a:r>
              <a:rPr lang="en-US" altLang="en-US" dirty="0"/>
              <a:t>Which term describes the ability of a receiver to discriminate between multiple signals?</a:t>
            </a:r>
          </a:p>
          <a:p>
            <a:pPr>
              <a:buFontTx/>
              <a:buNone/>
            </a:pPr>
            <a:r>
              <a:rPr lang="en-US" altLang="en-US" dirty="0"/>
              <a:t>A. Discrimination ratio</a:t>
            </a:r>
          </a:p>
          <a:p>
            <a:pPr>
              <a:buFontTx/>
              <a:buNone/>
            </a:pPr>
            <a:r>
              <a:rPr lang="en-US" altLang="en-US" dirty="0"/>
              <a:t>B. Sensitivity</a:t>
            </a:r>
          </a:p>
          <a:p>
            <a:pPr>
              <a:buFontTx/>
              <a:buNone/>
            </a:pPr>
            <a:r>
              <a:rPr lang="en-US" altLang="en-US" dirty="0"/>
              <a:t>C. Selectivity</a:t>
            </a:r>
          </a:p>
          <a:p>
            <a:pPr>
              <a:buFontTx/>
              <a:buNone/>
            </a:pPr>
            <a:r>
              <a:rPr lang="en-US" altLang="en-US" dirty="0"/>
              <a:t>D. Harmonic distortion</a:t>
            </a:r>
          </a:p>
        </p:txBody>
      </p:sp>
    </p:spTree>
    <p:extLst>
      <p:ext uri="{BB962C8B-B14F-4D97-AF65-F5344CB8AC3E}">
        <p14:creationId xmlns:p14="http://schemas.microsoft.com/office/powerpoint/2010/main" val="22946758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8" name="Title 1"/>
          <p:cNvSpPr>
            <a:spLocks noGrp="1"/>
          </p:cNvSpPr>
          <p:nvPr>
            <p:ph type="title"/>
          </p:nvPr>
        </p:nvSpPr>
        <p:spPr/>
        <p:txBody>
          <a:bodyPr/>
          <a:lstStyle/>
          <a:p>
            <a:r>
              <a:rPr lang="en-US" altLang="en-US"/>
              <a:t>T7A04</a:t>
            </a:r>
          </a:p>
        </p:txBody>
      </p:sp>
      <p:sp>
        <p:nvSpPr>
          <p:cNvPr id="3" name="Content Placeholder 2"/>
          <p:cNvSpPr>
            <a:spLocks noGrp="1"/>
          </p:cNvSpPr>
          <p:nvPr>
            <p:ph idx="1"/>
          </p:nvPr>
        </p:nvSpPr>
        <p:spPr>
          <a:xfrm>
            <a:off x="457200" y="1143000"/>
            <a:ext cx="8229600" cy="4983163"/>
          </a:xfrm>
        </p:spPr>
        <p:txBody>
          <a:bodyPr/>
          <a:lstStyle/>
          <a:p>
            <a:pPr>
              <a:buFontTx/>
              <a:buNone/>
            </a:pPr>
            <a:r>
              <a:rPr lang="en-US" altLang="en-US" dirty="0"/>
              <a:t>Which term describes the ability of a receiver to discriminate between multiple signals?</a:t>
            </a:r>
          </a:p>
          <a:p>
            <a:pPr>
              <a:buFontTx/>
              <a:buNone/>
            </a:pPr>
            <a:r>
              <a:rPr lang="en-US" altLang="en-US" dirty="0">
                <a:solidFill>
                  <a:schemeClr val="bg1">
                    <a:lumMod val="75000"/>
                  </a:schemeClr>
                </a:solidFill>
              </a:rPr>
              <a:t>A. Discrimination ratio</a:t>
            </a:r>
          </a:p>
          <a:p>
            <a:pPr>
              <a:buFontTx/>
              <a:buNone/>
            </a:pPr>
            <a:r>
              <a:rPr lang="en-US" altLang="en-US" dirty="0">
                <a:solidFill>
                  <a:schemeClr val="bg1">
                    <a:lumMod val="75000"/>
                  </a:schemeClr>
                </a:solidFill>
              </a:rPr>
              <a:t>B. Sensitivity</a:t>
            </a:r>
          </a:p>
          <a:p>
            <a:pPr>
              <a:buFontTx/>
              <a:buNone/>
            </a:pPr>
            <a:r>
              <a:rPr lang="en-US" altLang="en-US" dirty="0"/>
              <a:t>C. Selectivity</a:t>
            </a:r>
          </a:p>
          <a:p>
            <a:pPr>
              <a:buFontTx/>
              <a:buNone/>
            </a:pPr>
            <a:r>
              <a:rPr lang="en-US" altLang="en-US" dirty="0">
                <a:solidFill>
                  <a:schemeClr val="bg1">
                    <a:lumMod val="75000"/>
                  </a:schemeClr>
                </a:solidFill>
              </a:rPr>
              <a:t>D. Harmonic distortion</a:t>
            </a:r>
          </a:p>
        </p:txBody>
      </p:sp>
    </p:spTree>
    <p:extLst>
      <p:ext uri="{BB962C8B-B14F-4D97-AF65-F5344CB8AC3E}">
        <p14:creationId xmlns:p14="http://schemas.microsoft.com/office/powerpoint/2010/main" val="21285205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3762" name="Title 1"/>
          <p:cNvSpPr>
            <a:spLocks noGrp="1"/>
          </p:cNvSpPr>
          <p:nvPr>
            <p:ph type="title"/>
          </p:nvPr>
        </p:nvSpPr>
        <p:spPr/>
        <p:txBody>
          <a:bodyPr/>
          <a:lstStyle/>
          <a:p>
            <a:r>
              <a:rPr lang="en-US" altLang="en-US"/>
              <a:t>T7A05</a:t>
            </a:r>
          </a:p>
        </p:txBody>
      </p:sp>
      <p:sp>
        <p:nvSpPr>
          <p:cNvPr id="3" name="Content Placeholder 2"/>
          <p:cNvSpPr>
            <a:spLocks noGrp="1"/>
          </p:cNvSpPr>
          <p:nvPr>
            <p:ph idx="1"/>
          </p:nvPr>
        </p:nvSpPr>
        <p:spPr/>
        <p:txBody>
          <a:bodyPr/>
          <a:lstStyle/>
          <a:p>
            <a:pPr>
              <a:buFontTx/>
              <a:buNone/>
            </a:pPr>
            <a:r>
              <a:rPr lang="en-US" altLang="en-US" dirty="0"/>
              <a:t>What is the name of a circuit that generates a signal at a specific frequency?</a:t>
            </a:r>
          </a:p>
          <a:p>
            <a:pPr>
              <a:buFontTx/>
              <a:buNone/>
            </a:pPr>
            <a:r>
              <a:rPr lang="en-US" altLang="en-US" dirty="0"/>
              <a:t>A. Reactance modulator</a:t>
            </a:r>
          </a:p>
          <a:p>
            <a:pPr>
              <a:buFontTx/>
              <a:buNone/>
            </a:pPr>
            <a:r>
              <a:rPr lang="en-US" altLang="en-US" dirty="0"/>
              <a:t>B. Phase modulator</a:t>
            </a:r>
          </a:p>
          <a:p>
            <a:pPr>
              <a:buFontTx/>
              <a:buNone/>
            </a:pPr>
            <a:r>
              <a:rPr lang="en-US" altLang="en-US" dirty="0"/>
              <a:t>C. Low-pass filter</a:t>
            </a:r>
          </a:p>
          <a:p>
            <a:pPr>
              <a:buFontTx/>
              <a:buNone/>
            </a:pPr>
            <a:r>
              <a:rPr lang="en-US" altLang="en-US" dirty="0"/>
              <a:t>D. Oscillator</a:t>
            </a:r>
          </a:p>
        </p:txBody>
      </p:sp>
    </p:spTree>
    <p:extLst>
      <p:ext uri="{BB962C8B-B14F-4D97-AF65-F5344CB8AC3E}">
        <p14:creationId xmlns:p14="http://schemas.microsoft.com/office/powerpoint/2010/main" val="6822754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3762" name="Title 1"/>
          <p:cNvSpPr>
            <a:spLocks noGrp="1"/>
          </p:cNvSpPr>
          <p:nvPr>
            <p:ph type="title"/>
          </p:nvPr>
        </p:nvSpPr>
        <p:spPr/>
        <p:txBody>
          <a:bodyPr/>
          <a:lstStyle/>
          <a:p>
            <a:r>
              <a:rPr lang="en-US" altLang="en-US"/>
              <a:t>T7A05</a:t>
            </a:r>
          </a:p>
        </p:txBody>
      </p:sp>
      <p:sp>
        <p:nvSpPr>
          <p:cNvPr id="3" name="Content Placeholder 2"/>
          <p:cNvSpPr>
            <a:spLocks noGrp="1"/>
          </p:cNvSpPr>
          <p:nvPr>
            <p:ph idx="1"/>
          </p:nvPr>
        </p:nvSpPr>
        <p:spPr/>
        <p:txBody>
          <a:bodyPr/>
          <a:lstStyle/>
          <a:p>
            <a:pPr>
              <a:buFontTx/>
              <a:buNone/>
            </a:pPr>
            <a:r>
              <a:rPr lang="en-US" altLang="en-US" dirty="0"/>
              <a:t>What is the name of a circuit that generates a signal at a specific frequency?</a:t>
            </a:r>
          </a:p>
          <a:p>
            <a:pPr>
              <a:buFontTx/>
              <a:buNone/>
            </a:pPr>
            <a:r>
              <a:rPr lang="en-US" altLang="en-US" dirty="0">
                <a:solidFill>
                  <a:schemeClr val="bg1">
                    <a:lumMod val="75000"/>
                  </a:schemeClr>
                </a:solidFill>
              </a:rPr>
              <a:t>A. Reactance modulator</a:t>
            </a:r>
          </a:p>
          <a:p>
            <a:pPr>
              <a:buFontTx/>
              <a:buNone/>
            </a:pPr>
            <a:r>
              <a:rPr lang="en-US" altLang="en-US" dirty="0">
                <a:solidFill>
                  <a:schemeClr val="bg1">
                    <a:lumMod val="75000"/>
                  </a:schemeClr>
                </a:solidFill>
              </a:rPr>
              <a:t>B. Phase modulator</a:t>
            </a:r>
          </a:p>
          <a:p>
            <a:pPr>
              <a:buFontTx/>
              <a:buNone/>
            </a:pPr>
            <a:r>
              <a:rPr lang="en-US" altLang="en-US" dirty="0">
                <a:solidFill>
                  <a:schemeClr val="bg1">
                    <a:lumMod val="75000"/>
                  </a:schemeClr>
                </a:solidFill>
              </a:rPr>
              <a:t>C. Low-pass filter</a:t>
            </a:r>
          </a:p>
          <a:p>
            <a:pPr>
              <a:buFontTx/>
              <a:buNone/>
            </a:pPr>
            <a:r>
              <a:rPr lang="en-US" altLang="en-US" dirty="0"/>
              <a:t>D. Oscillator</a:t>
            </a:r>
          </a:p>
        </p:txBody>
      </p:sp>
    </p:spTree>
    <p:extLst>
      <p:ext uri="{BB962C8B-B14F-4D97-AF65-F5344CB8AC3E}">
        <p14:creationId xmlns:p14="http://schemas.microsoft.com/office/powerpoint/2010/main" val="15885638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4786" name="Title 1"/>
          <p:cNvSpPr>
            <a:spLocks noGrp="1"/>
          </p:cNvSpPr>
          <p:nvPr>
            <p:ph type="title"/>
          </p:nvPr>
        </p:nvSpPr>
        <p:spPr/>
        <p:txBody>
          <a:bodyPr/>
          <a:lstStyle/>
          <a:p>
            <a:r>
              <a:rPr lang="en-US" altLang="en-US"/>
              <a:t>T7A06</a:t>
            </a:r>
          </a:p>
        </p:txBody>
      </p:sp>
      <p:sp>
        <p:nvSpPr>
          <p:cNvPr id="3" name="Content Placeholder 2"/>
          <p:cNvSpPr>
            <a:spLocks noGrp="1"/>
          </p:cNvSpPr>
          <p:nvPr>
            <p:ph idx="1"/>
          </p:nvPr>
        </p:nvSpPr>
        <p:spPr/>
        <p:txBody>
          <a:bodyPr/>
          <a:lstStyle/>
          <a:p>
            <a:pPr>
              <a:buFontTx/>
              <a:buNone/>
            </a:pPr>
            <a:r>
              <a:rPr lang="en-US" altLang="en-US" dirty="0"/>
              <a:t>What device converts the RF input and output of a transceiver to another band?</a:t>
            </a:r>
          </a:p>
          <a:p>
            <a:pPr>
              <a:buFontTx/>
              <a:buNone/>
            </a:pPr>
            <a:r>
              <a:rPr lang="en-US" altLang="en-US" dirty="0"/>
              <a:t>A. High-pass filter</a:t>
            </a:r>
          </a:p>
          <a:p>
            <a:pPr>
              <a:buFontTx/>
              <a:buNone/>
            </a:pPr>
            <a:r>
              <a:rPr lang="en-US" altLang="en-US" dirty="0"/>
              <a:t>B. Low-pass filter</a:t>
            </a:r>
          </a:p>
          <a:p>
            <a:pPr>
              <a:buFontTx/>
              <a:buNone/>
            </a:pPr>
            <a:r>
              <a:rPr lang="en-US" altLang="en-US" dirty="0"/>
              <a:t>C. Transverter</a:t>
            </a:r>
          </a:p>
          <a:p>
            <a:pPr>
              <a:buFontTx/>
              <a:buNone/>
            </a:pPr>
            <a:r>
              <a:rPr lang="en-US" altLang="en-US" dirty="0"/>
              <a:t>D. Phase converter</a:t>
            </a:r>
          </a:p>
        </p:txBody>
      </p:sp>
      <p:sp>
        <p:nvSpPr>
          <p:cNvPr id="2" name="TextBox 1">
            <a:extLst>
              <a:ext uri="{FF2B5EF4-FFF2-40B4-BE49-F238E27FC236}">
                <a16:creationId xmlns:a16="http://schemas.microsoft.com/office/drawing/2014/main" id="{85807A3D-A144-427F-89ED-BF50EE18F9CC}"/>
              </a:ext>
            </a:extLst>
          </p:cNvPr>
          <p:cNvSpPr txBox="1"/>
          <p:nvPr/>
        </p:nvSpPr>
        <p:spPr>
          <a:xfrm>
            <a:off x="4099301" y="2975674"/>
            <a:ext cx="914400" cy="914400"/>
          </a:xfrm>
          <a:prstGeom prst="rect">
            <a:avLst/>
          </a:prstGeom>
          <a:noFill/>
        </p:spPr>
        <p:txBody>
          <a:bodyPr wrap="square" rtlCol="0">
            <a:spAutoFit/>
          </a:bodyPr>
          <a:lstStyle/>
          <a:p>
            <a:endParaRPr lang="en-ZW" dirty="0"/>
          </a:p>
        </p:txBody>
      </p:sp>
    </p:spTree>
    <p:extLst>
      <p:ext uri="{BB962C8B-B14F-4D97-AF65-F5344CB8AC3E}">
        <p14:creationId xmlns:p14="http://schemas.microsoft.com/office/powerpoint/2010/main" val="10088130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4786" name="Title 1"/>
          <p:cNvSpPr>
            <a:spLocks noGrp="1"/>
          </p:cNvSpPr>
          <p:nvPr>
            <p:ph type="title"/>
          </p:nvPr>
        </p:nvSpPr>
        <p:spPr/>
        <p:txBody>
          <a:bodyPr/>
          <a:lstStyle/>
          <a:p>
            <a:r>
              <a:rPr lang="en-US" altLang="en-US"/>
              <a:t>T7A06</a:t>
            </a:r>
          </a:p>
        </p:txBody>
      </p:sp>
      <p:sp>
        <p:nvSpPr>
          <p:cNvPr id="3" name="Content Placeholder 2"/>
          <p:cNvSpPr>
            <a:spLocks noGrp="1"/>
          </p:cNvSpPr>
          <p:nvPr>
            <p:ph idx="1"/>
          </p:nvPr>
        </p:nvSpPr>
        <p:spPr/>
        <p:txBody>
          <a:bodyPr/>
          <a:lstStyle/>
          <a:p>
            <a:pPr>
              <a:buFontTx/>
              <a:buNone/>
            </a:pPr>
            <a:r>
              <a:rPr lang="en-US" altLang="en-US" dirty="0"/>
              <a:t>What device converts the RF input and output of a transceiver to another band?</a:t>
            </a:r>
          </a:p>
          <a:p>
            <a:pPr>
              <a:buFontTx/>
              <a:buNone/>
            </a:pPr>
            <a:r>
              <a:rPr lang="en-US" altLang="en-US" dirty="0">
                <a:solidFill>
                  <a:schemeClr val="bg1">
                    <a:lumMod val="75000"/>
                  </a:schemeClr>
                </a:solidFill>
              </a:rPr>
              <a:t>A. High-pass filter</a:t>
            </a:r>
          </a:p>
          <a:p>
            <a:pPr>
              <a:buFontTx/>
              <a:buNone/>
            </a:pPr>
            <a:r>
              <a:rPr lang="en-US" altLang="en-US" dirty="0">
                <a:solidFill>
                  <a:schemeClr val="bg1">
                    <a:lumMod val="75000"/>
                  </a:schemeClr>
                </a:solidFill>
              </a:rPr>
              <a:t>B. Low-pass filter</a:t>
            </a:r>
          </a:p>
          <a:p>
            <a:pPr>
              <a:buFontTx/>
              <a:buNone/>
            </a:pPr>
            <a:r>
              <a:rPr lang="en-US" altLang="en-US" dirty="0"/>
              <a:t>C. Transverter</a:t>
            </a:r>
          </a:p>
          <a:p>
            <a:pPr>
              <a:buFontTx/>
              <a:buNone/>
            </a:pPr>
            <a:r>
              <a:rPr lang="en-US" altLang="en-US" dirty="0">
                <a:solidFill>
                  <a:schemeClr val="bg1">
                    <a:lumMod val="75000"/>
                  </a:schemeClr>
                </a:solidFill>
              </a:rPr>
              <a:t>D. Phase converter</a:t>
            </a:r>
          </a:p>
        </p:txBody>
      </p:sp>
      <p:sp>
        <p:nvSpPr>
          <p:cNvPr id="2" name="TextBox 1">
            <a:extLst>
              <a:ext uri="{FF2B5EF4-FFF2-40B4-BE49-F238E27FC236}">
                <a16:creationId xmlns:a16="http://schemas.microsoft.com/office/drawing/2014/main" id="{85807A3D-A144-427F-89ED-BF50EE18F9CC}"/>
              </a:ext>
            </a:extLst>
          </p:cNvPr>
          <p:cNvSpPr txBox="1"/>
          <p:nvPr/>
        </p:nvSpPr>
        <p:spPr>
          <a:xfrm>
            <a:off x="4099301" y="2975674"/>
            <a:ext cx="914400" cy="914400"/>
          </a:xfrm>
          <a:prstGeom prst="rect">
            <a:avLst/>
          </a:prstGeom>
          <a:noFill/>
        </p:spPr>
        <p:txBody>
          <a:bodyPr wrap="square" rtlCol="0">
            <a:spAutoFit/>
          </a:bodyPr>
          <a:lstStyle/>
          <a:p>
            <a:endParaRPr lang="en-ZW" dirty="0"/>
          </a:p>
        </p:txBody>
      </p:sp>
      <p:sp>
        <p:nvSpPr>
          <p:cNvPr id="4" name="TextBox 3">
            <a:extLst>
              <a:ext uri="{FF2B5EF4-FFF2-40B4-BE49-F238E27FC236}">
                <a16:creationId xmlns:a16="http://schemas.microsoft.com/office/drawing/2014/main" id="{767AFA9C-1B57-442A-B5DD-5235F849918C}"/>
              </a:ext>
            </a:extLst>
          </p:cNvPr>
          <p:cNvSpPr txBox="1"/>
          <p:nvPr/>
        </p:nvSpPr>
        <p:spPr>
          <a:xfrm>
            <a:off x="3429000" y="3863181"/>
            <a:ext cx="4587499" cy="523220"/>
          </a:xfrm>
          <a:prstGeom prst="rect">
            <a:avLst/>
          </a:prstGeom>
          <a:noFill/>
        </p:spPr>
        <p:txBody>
          <a:bodyPr wrap="square" rtlCol="0">
            <a:spAutoFit/>
          </a:bodyPr>
          <a:lstStyle/>
          <a:p>
            <a:r>
              <a:rPr lang="en-US" sz="2800" dirty="0">
                <a:solidFill>
                  <a:srgbClr val="0070C0"/>
                </a:solidFill>
              </a:rPr>
              <a:t>AKA cross band repeater</a:t>
            </a:r>
            <a:endParaRPr lang="en-ZW" sz="2800" dirty="0">
              <a:solidFill>
                <a:srgbClr val="0070C0"/>
              </a:solidFill>
            </a:endParaRPr>
          </a:p>
        </p:txBody>
      </p:sp>
    </p:spTree>
    <p:extLst>
      <p:ext uri="{BB962C8B-B14F-4D97-AF65-F5344CB8AC3E}">
        <p14:creationId xmlns:p14="http://schemas.microsoft.com/office/powerpoint/2010/main" val="24469246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5400" b="1" dirty="0"/>
              <a:t>Sub-element 7 of 10</a:t>
            </a:r>
          </a:p>
        </p:txBody>
      </p:sp>
    </p:spTree>
    <p:extLst>
      <p:ext uri="{BB962C8B-B14F-4D97-AF65-F5344CB8AC3E}">
        <p14:creationId xmlns:p14="http://schemas.microsoft.com/office/powerpoint/2010/main" val="25078891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5810" name="Title 1"/>
          <p:cNvSpPr>
            <a:spLocks noGrp="1"/>
          </p:cNvSpPr>
          <p:nvPr>
            <p:ph type="title"/>
          </p:nvPr>
        </p:nvSpPr>
        <p:spPr/>
        <p:txBody>
          <a:bodyPr/>
          <a:lstStyle/>
          <a:p>
            <a:r>
              <a:rPr lang="en-US" altLang="en-US"/>
              <a:t>T7A07</a:t>
            </a:r>
          </a:p>
        </p:txBody>
      </p:sp>
      <p:sp>
        <p:nvSpPr>
          <p:cNvPr id="3" name="Content Placeholder 2"/>
          <p:cNvSpPr>
            <a:spLocks noGrp="1"/>
          </p:cNvSpPr>
          <p:nvPr>
            <p:ph idx="1"/>
          </p:nvPr>
        </p:nvSpPr>
        <p:spPr>
          <a:xfrm>
            <a:off x="304800" y="1219200"/>
            <a:ext cx="8229600" cy="4525963"/>
          </a:xfrm>
        </p:spPr>
        <p:txBody>
          <a:bodyPr/>
          <a:lstStyle/>
          <a:p>
            <a:pPr>
              <a:buFontTx/>
              <a:buNone/>
            </a:pPr>
            <a:r>
              <a:rPr lang="en-US" altLang="en-US" dirty="0"/>
              <a:t>What is the function of a transceiver’s PTT input?</a:t>
            </a:r>
          </a:p>
          <a:p>
            <a:pPr>
              <a:buFontTx/>
              <a:buNone/>
            </a:pPr>
            <a:r>
              <a:rPr lang="en-US" altLang="en-US" dirty="0"/>
              <a:t>A. Input for a key used to send CW</a:t>
            </a:r>
          </a:p>
          <a:p>
            <a:pPr>
              <a:buFontTx/>
              <a:buNone/>
            </a:pPr>
            <a:r>
              <a:rPr lang="en-US" altLang="en-US" dirty="0"/>
              <a:t>B. Switches transceiver from receive to transmit when grounded</a:t>
            </a:r>
          </a:p>
          <a:p>
            <a:pPr>
              <a:buFontTx/>
              <a:buNone/>
            </a:pPr>
            <a:r>
              <a:rPr lang="en-US" altLang="en-US" dirty="0"/>
              <a:t>C. Provides a transmit tuning tone when grounded</a:t>
            </a:r>
          </a:p>
          <a:p>
            <a:pPr>
              <a:buFontTx/>
              <a:buNone/>
            </a:pPr>
            <a:r>
              <a:rPr lang="en-US" altLang="en-US" dirty="0"/>
              <a:t>D. Input for a preamplifier tuning tone</a:t>
            </a:r>
          </a:p>
        </p:txBody>
      </p:sp>
    </p:spTree>
    <p:extLst>
      <p:ext uri="{BB962C8B-B14F-4D97-AF65-F5344CB8AC3E}">
        <p14:creationId xmlns:p14="http://schemas.microsoft.com/office/powerpoint/2010/main" val="34830412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5810" name="Title 1"/>
          <p:cNvSpPr>
            <a:spLocks noGrp="1"/>
          </p:cNvSpPr>
          <p:nvPr>
            <p:ph type="title"/>
          </p:nvPr>
        </p:nvSpPr>
        <p:spPr/>
        <p:txBody>
          <a:bodyPr/>
          <a:lstStyle/>
          <a:p>
            <a:r>
              <a:rPr lang="en-US" altLang="en-US"/>
              <a:t>T7A07</a:t>
            </a:r>
          </a:p>
        </p:txBody>
      </p:sp>
      <p:sp>
        <p:nvSpPr>
          <p:cNvPr id="3" name="Content Placeholder 2"/>
          <p:cNvSpPr>
            <a:spLocks noGrp="1"/>
          </p:cNvSpPr>
          <p:nvPr>
            <p:ph idx="1"/>
          </p:nvPr>
        </p:nvSpPr>
        <p:spPr>
          <a:xfrm>
            <a:off x="304800" y="1219200"/>
            <a:ext cx="8229600" cy="4525963"/>
          </a:xfrm>
        </p:spPr>
        <p:txBody>
          <a:bodyPr/>
          <a:lstStyle/>
          <a:p>
            <a:pPr>
              <a:buFontTx/>
              <a:buNone/>
            </a:pPr>
            <a:r>
              <a:rPr lang="en-US" altLang="en-US" dirty="0"/>
              <a:t>What is the function of a transceiver’s PTT input?</a:t>
            </a:r>
          </a:p>
          <a:p>
            <a:pPr>
              <a:buFontTx/>
              <a:buNone/>
            </a:pPr>
            <a:r>
              <a:rPr lang="en-US" altLang="en-US" dirty="0">
                <a:solidFill>
                  <a:schemeClr val="bg1">
                    <a:lumMod val="75000"/>
                  </a:schemeClr>
                </a:solidFill>
              </a:rPr>
              <a:t>A. Input for a key used to send CW</a:t>
            </a:r>
          </a:p>
          <a:p>
            <a:pPr>
              <a:buFontTx/>
              <a:buNone/>
            </a:pPr>
            <a:r>
              <a:rPr lang="en-US" altLang="en-US" dirty="0"/>
              <a:t>B. Switches transceiver from receive to transmit when grounded</a:t>
            </a:r>
          </a:p>
          <a:p>
            <a:pPr>
              <a:buFontTx/>
              <a:buNone/>
            </a:pPr>
            <a:r>
              <a:rPr lang="en-US" altLang="en-US" dirty="0">
                <a:solidFill>
                  <a:schemeClr val="bg1">
                    <a:lumMod val="75000"/>
                  </a:schemeClr>
                </a:solidFill>
              </a:rPr>
              <a:t>C. Provides a transmit tuning tone when grounded</a:t>
            </a:r>
          </a:p>
          <a:p>
            <a:pPr>
              <a:buFontTx/>
              <a:buNone/>
            </a:pPr>
            <a:r>
              <a:rPr lang="en-US" altLang="en-US" dirty="0">
                <a:solidFill>
                  <a:schemeClr val="bg1">
                    <a:lumMod val="75000"/>
                  </a:schemeClr>
                </a:solidFill>
              </a:rPr>
              <a:t>D. Input for a preamplifier tuning tone</a:t>
            </a:r>
          </a:p>
        </p:txBody>
      </p:sp>
    </p:spTree>
    <p:extLst>
      <p:ext uri="{BB962C8B-B14F-4D97-AF65-F5344CB8AC3E}">
        <p14:creationId xmlns:p14="http://schemas.microsoft.com/office/powerpoint/2010/main" val="2185125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6834" name="Title 1"/>
          <p:cNvSpPr>
            <a:spLocks noGrp="1"/>
          </p:cNvSpPr>
          <p:nvPr>
            <p:ph type="title"/>
          </p:nvPr>
        </p:nvSpPr>
        <p:spPr/>
        <p:txBody>
          <a:bodyPr/>
          <a:lstStyle/>
          <a:p>
            <a:r>
              <a:rPr lang="en-US" altLang="en-US"/>
              <a:t>T7A08</a:t>
            </a:r>
          </a:p>
        </p:txBody>
      </p:sp>
      <p:sp>
        <p:nvSpPr>
          <p:cNvPr id="3" name="Content Placeholder 2"/>
          <p:cNvSpPr>
            <a:spLocks noGrp="1"/>
          </p:cNvSpPr>
          <p:nvPr>
            <p:ph idx="1"/>
          </p:nvPr>
        </p:nvSpPr>
        <p:spPr/>
        <p:txBody>
          <a:bodyPr/>
          <a:lstStyle/>
          <a:p>
            <a:pPr>
              <a:buFontTx/>
              <a:buNone/>
            </a:pPr>
            <a:r>
              <a:rPr lang="en-US" altLang="en-US" dirty="0"/>
              <a:t>Which of the following describes combining speech with an RF carrier signal?</a:t>
            </a:r>
          </a:p>
          <a:p>
            <a:pPr>
              <a:buFontTx/>
              <a:buNone/>
            </a:pPr>
            <a:r>
              <a:rPr lang="en-US" altLang="en-US" dirty="0"/>
              <a:t>A. Impedance matching</a:t>
            </a:r>
          </a:p>
          <a:p>
            <a:pPr>
              <a:buFontTx/>
              <a:buNone/>
            </a:pPr>
            <a:r>
              <a:rPr lang="en-US" altLang="en-US" dirty="0"/>
              <a:t>B. Oscillation</a:t>
            </a:r>
          </a:p>
          <a:p>
            <a:pPr>
              <a:buFontTx/>
              <a:buNone/>
            </a:pPr>
            <a:r>
              <a:rPr lang="en-US" altLang="en-US" dirty="0"/>
              <a:t>C. Modulation</a:t>
            </a:r>
          </a:p>
          <a:p>
            <a:pPr>
              <a:buFontTx/>
              <a:buNone/>
            </a:pPr>
            <a:r>
              <a:rPr lang="en-US" altLang="en-US" dirty="0"/>
              <a:t>D. Low-pass filtering</a:t>
            </a:r>
          </a:p>
        </p:txBody>
      </p:sp>
    </p:spTree>
    <p:extLst>
      <p:ext uri="{BB962C8B-B14F-4D97-AF65-F5344CB8AC3E}">
        <p14:creationId xmlns:p14="http://schemas.microsoft.com/office/powerpoint/2010/main" val="12088811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6834" name="Title 1"/>
          <p:cNvSpPr>
            <a:spLocks noGrp="1"/>
          </p:cNvSpPr>
          <p:nvPr>
            <p:ph type="title"/>
          </p:nvPr>
        </p:nvSpPr>
        <p:spPr/>
        <p:txBody>
          <a:bodyPr/>
          <a:lstStyle/>
          <a:p>
            <a:r>
              <a:rPr lang="en-US" altLang="en-US"/>
              <a:t>T7A08</a:t>
            </a:r>
          </a:p>
        </p:txBody>
      </p:sp>
      <p:sp>
        <p:nvSpPr>
          <p:cNvPr id="3" name="Content Placeholder 2"/>
          <p:cNvSpPr>
            <a:spLocks noGrp="1"/>
          </p:cNvSpPr>
          <p:nvPr>
            <p:ph idx="1"/>
          </p:nvPr>
        </p:nvSpPr>
        <p:spPr/>
        <p:txBody>
          <a:bodyPr/>
          <a:lstStyle/>
          <a:p>
            <a:pPr>
              <a:buFontTx/>
              <a:buNone/>
            </a:pPr>
            <a:r>
              <a:rPr lang="en-US" altLang="en-US" dirty="0"/>
              <a:t>Which of the following describes combining speech with an RF carrier signal?</a:t>
            </a:r>
          </a:p>
          <a:p>
            <a:pPr>
              <a:buFontTx/>
              <a:buNone/>
            </a:pPr>
            <a:r>
              <a:rPr lang="en-US" altLang="en-US" dirty="0">
                <a:solidFill>
                  <a:schemeClr val="bg1">
                    <a:lumMod val="75000"/>
                  </a:schemeClr>
                </a:solidFill>
              </a:rPr>
              <a:t>A. Impedance matching</a:t>
            </a:r>
          </a:p>
          <a:p>
            <a:pPr>
              <a:buFontTx/>
              <a:buNone/>
            </a:pPr>
            <a:r>
              <a:rPr lang="en-US" altLang="en-US" dirty="0">
                <a:solidFill>
                  <a:schemeClr val="bg1">
                    <a:lumMod val="75000"/>
                  </a:schemeClr>
                </a:solidFill>
              </a:rPr>
              <a:t>B. Oscillation</a:t>
            </a:r>
          </a:p>
          <a:p>
            <a:pPr>
              <a:buFontTx/>
              <a:buNone/>
            </a:pPr>
            <a:r>
              <a:rPr lang="en-US" altLang="en-US" dirty="0"/>
              <a:t>C. Modulation</a:t>
            </a:r>
          </a:p>
          <a:p>
            <a:pPr>
              <a:buFontTx/>
              <a:buNone/>
            </a:pPr>
            <a:r>
              <a:rPr lang="en-US" altLang="en-US" dirty="0">
                <a:solidFill>
                  <a:schemeClr val="bg1">
                    <a:lumMod val="75000"/>
                  </a:schemeClr>
                </a:solidFill>
              </a:rPr>
              <a:t>D. Low-pass filtering</a:t>
            </a:r>
          </a:p>
        </p:txBody>
      </p:sp>
    </p:spTree>
    <p:extLst>
      <p:ext uri="{BB962C8B-B14F-4D97-AF65-F5344CB8AC3E}">
        <p14:creationId xmlns:p14="http://schemas.microsoft.com/office/powerpoint/2010/main" val="5372090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7858" name="Title 1"/>
          <p:cNvSpPr>
            <a:spLocks noGrp="1"/>
          </p:cNvSpPr>
          <p:nvPr>
            <p:ph type="title"/>
          </p:nvPr>
        </p:nvSpPr>
        <p:spPr/>
        <p:txBody>
          <a:bodyPr/>
          <a:lstStyle/>
          <a:p>
            <a:r>
              <a:rPr lang="en-US" altLang="en-US"/>
              <a:t>T7A09</a:t>
            </a:r>
          </a:p>
        </p:txBody>
      </p:sp>
      <p:sp>
        <p:nvSpPr>
          <p:cNvPr id="3" name="Content Placeholder 2"/>
          <p:cNvSpPr>
            <a:spLocks noGrp="1"/>
          </p:cNvSpPr>
          <p:nvPr>
            <p:ph idx="1"/>
          </p:nvPr>
        </p:nvSpPr>
        <p:spPr/>
        <p:txBody>
          <a:bodyPr/>
          <a:lstStyle/>
          <a:p>
            <a:pPr>
              <a:buFontTx/>
              <a:buNone/>
            </a:pPr>
            <a:r>
              <a:rPr lang="en-US" altLang="en-US" sz="3000" dirty="0"/>
              <a:t>What is the function of the SSB/CW-FM switch on a VHF power amplifier?</a:t>
            </a:r>
          </a:p>
          <a:p>
            <a:pPr>
              <a:buFontTx/>
              <a:buNone/>
            </a:pPr>
            <a:r>
              <a:rPr lang="en-US" altLang="en-US" sz="3000" dirty="0"/>
              <a:t>A. Change the mode of the transmitted signal</a:t>
            </a:r>
          </a:p>
          <a:p>
            <a:pPr>
              <a:buFontTx/>
              <a:buNone/>
            </a:pPr>
            <a:r>
              <a:rPr lang="en-US" altLang="en-US" sz="3000" dirty="0"/>
              <a:t>B. Set the amplifier for proper operation in the selected mode</a:t>
            </a:r>
          </a:p>
          <a:p>
            <a:pPr>
              <a:buFontTx/>
              <a:buNone/>
            </a:pPr>
            <a:r>
              <a:rPr lang="en-US" altLang="en-US" sz="3000" dirty="0"/>
              <a:t>C. Change the frequency range of the amplifier to operate in the proper segment of the band</a:t>
            </a:r>
          </a:p>
          <a:p>
            <a:pPr>
              <a:buFontTx/>
              <a:buNone/>
            </a:pPr>
            <a:r>
              <a:rPr lang="en-US" altLang="en-US" sz="3000" dirty="0"/>
              <a:t>D. Reduce the received signal noise </a:t>
            </a:r>
          </a:p>
        </p:txBody>
      </p:sp>
    </p:spTree>
    <p:extLst>
      <p:ext uri="{BB962C8B-B14F-4D97-AF65-F5344CB8AC3E}">
        <p14:creationId xmlns:p14="http://schemas.microsoft.com/office/powerpoint/2010/main" val="7957126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7858" name="Title 1"/>
          <p:cNvSpPr>
            <a:spLocks noGrp="1"/>
          </p:cNvSpPr>
          <p:nvPr>
            <p:ph type="title"/>
          </p:nvPr>
        </p:nvSpPr>
        <p:spPr/>
        <p:txBody>
          <a:bodyPr/>
          <a:lstStyle/>
          <a:p>
            <a:r>
              <a:rPr lang="en-US" altLang="en-US"/>
              <a:t>T7A09</a:t>
            </a:r>
          </a:p>
        </p:txBody>
      </p:sp>
      <p:sp>
        <p:nvSpPr>
          <p:cNvPr id="3" name="Content Placeholder 2"/>
          <p:cNvSpPr>
            <a:spLocks noGrp="1"/>
          </p:cNvSpPr>
          <p:nvPr>
            <p:ph idx="1"/>
          </p:nvPr>
        </p:nvSpPr>
        <p:spPr/>
        <p:txBody>
          <a:bodyPr/>
          <a:lstStyle/>
          <a:p>
            <a:pPr>
              <a:buFontTx/>
              <a:buNone/>
            </a:pPr>
            <a:r>
              <a:rPr lang="en-US" altLang="en-US" sz="3000" dirty="0"/>
              <a:t>What is the function of the SSB/CW-FM switch on a VHF power amplifier?</a:t>
            </a:r>
          </a:p>
          <a:p>
            <a:pPr>
              <a:buFontTx/>
              <a:buNone/>
            </a:pPr>
            <a:r>
              <a:rPr lang="en-US" altLang="en-US" sz="3000" dirty="0">
                <a:solidFill>
                  <a:schemeClr val="bg1">
                    <a:lumMod val="75000"/>
                  </a:schemeClr>
                </a:solidFill>
              </a:rPr>
              <a:t>A. Change the mode of the transmitted signal</a:t>
            </a:r>
          </a:p>
          <a:p>
            <a:pPr>
              <a:buFontTx/>
              <a:buNone/>
            </a:pPr>
            <a:r>
              <a:rPr lang="en-US" altLang="en-US" sz="3000" dirty="0"/>
              <a:t>B. Set the amplifier for proper operation in the selected mode</a:t>
            </a:r>
          </a:p>
          <a:p>
            <a:pPr>
              <a:buFontTx/>
              <a:buNone/>
            </a:pPr>
            <a:r>
              <a:rPr lang="en-US" altLang="en-US" sz="3000" dirty="0">
                <a:solidFill>
                  <a:schemeClr val="bg1">
                    <a:lumMod val="75000"/>
                  </a:schemeClr>
                </a:solidFill>
              </a:rPr>
              <a:t>C. Change the frequency range of the amplifier to operate in the proper segment of the band</a:t>
            </a:r>
          </a:p>
          <a:p>
            <a:pPr>
              <a:buFontTx/>
              <a:buNone/>
            </a:pPr>
            <a:r>
              <a:rPr lang="en-US" altLang="en-US" sz="3000" dirty="0">
                <a:solidFill>
                  <a:schemeClr val="bg1">
                    <a:lumMod val="75000"/>
                  </a:schemeClr>
                </a:solidFill>
              </a:rPr>
              <a:t>D. Reduce the received signal noise </a:t>
            </a:r>
          </a:p>
        </p:txBody>
      </p:sp>
    </p:spTree>
    <p:extLst>
      <p:ext uri="{BB962C8B-B14F-4D97-AF65-F5344CB8AC3E}">
        <p14:creationId xmlns:p14="http://schemas.microsoft.com/office/powerpoint/2010/main" val="2311486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82" name="Title 1"/>
          <p:cNvSpPr>
            <a:spLocks noGrp="1"/>
          </p:cNvSpPr>
          <p:nvPr>
            <p:ph type="title"/>
          </p:nvPr>
        </p:nvSpPr>
        <p:spPr/>
        <p:txBody>
          <a:bodyPr/>
          <a:lstStyle/>
          <a:p>
            <a:r>
              <a:rPr lang="en-US" altLang="en-US"/>
              <a:t>T7A10</a:t>
            </a:r>
          </a:p>
        </p:txBody>
      </p:sp>
      <p:sp>
        <p:nvSpPr>
          <p:cNvPr id="3" name="Content Placeholder 2"/>
          <p:cNvSpPr>
            <a:spLocks noGrp="1"/>
          </p:cNvSpPr>
          <p:nvPr>
            <p:ph idx="1"/>
          </p:nvPr>
        </p:nvSpPr>
        <p:spPr/>
        <p:txBody>
          <a:bodyPr/>
          <a:lstStyle/>
          <a:p>
            <a:pPr>
              <a:buFontTx/>
              <a:buNone/>
            </a:pPr>
            <a:r>
              <a:rPr lang="en-US" altLang="en-US" dirty="0"/>
              <a:t>What device increases the transmitted output power from a transceiver?</a:t>
            </a:r>
          </a:p>
          <a:p>
            <a:pPr>
              <a:buFontTx/>
              <a:buNone/>
            </a:pPr>
            <a:r>
              <a:rPr lang="en-US" altLang="en-US" dirty="0"/>
              <a:t>A. A voltage divider</a:t>
            </a:r>
          </a:p>
          <a:p>
            <a:pPr>
              <a:buFontTx/>
              <a:buNone/>
            </a:pPr>
            <a:r>
              <a:rPr lang="en-US" altLang="en-US" dirty="0"/>
              <a:t>B. An RF power amplifier</a:t>
            </a:r>
          </a:p>
          <a:p>
            <a:pPr>
              <a:buFontTx/>
              <a:buNone/>
            </a:pPr>
            <a:r>
              <a:rPr lang="en-US" altLang="en-US" dirty="0"/>
              <a:t>C. An impedance network</a:t>
            </a:r>
          </a:p>
          <a:p>
            <a:pPr>
              <a:buFontTx/>
              <a:buNone/>
            </a:pPr>
            <a:r>
              <a:rPr lang="en-US" altLang="en-US" dirty="0"/>
              <a:t>D. All these choices are correct</a:t>
            </a:r>
          </a:p>
        </p:txBody>
      </p:sp>
    </p:spTree>
    <p:extLst>
      <p:ext uri="{BB962C8B-B14F-4D97-AF65-F5344CB8AC3E}">
        <p14:creationId xmlns:p14="http://schemas.microsoft.com/office/powerpoint/2010/main" val="35997228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82" name="Title 1"/>
          <p:cNvSpPr>
            <a:spLocks noGrp="1"/>
          </p:cNvSpPr>
          <p:nvPr>
            <p:ph type="title"/>
          </p:nvPr>
        </p:nvSpPr>
        <p:spPr/>
        <p:txBody>
          <a:bodyPr/>
          <a:lstStyle/>
          <a:p>
            <a:r>
              <a:rPr lang="en-US" altLang="en-US"/>
              <a:t>T7A10</a:t>
            </a:r>
          </a:p>
        </p:txBody>
      </p:sp>
      <p:sp>
        <p:nvSpPr>
          <p:cNvPr id="3" name="Content Placeholder 2"/>
          <p:cNvSpPr>
            <a:spLocks noGrp="1"/>
          </p:cNvSpPr>
          <p:nvPr>
            <p:ph idx="1"/>
          </p:nvPr>
        </p:nvSpPr>
        <p:spPr/>
        <p:txBody>
          <a:bodyPr/>
          <a:lstStyle/>
          <a:p>
            <a:pPr>
              <a:buFontTx/>
              <a:buNone/>
            </a:pPr>
            <a:r>
              <a:rPr lang="en-US" altLang="en-US" dirty="0"/>
              <a:t>What device increases the transmitted output power from a transceiver?</a:t>
            </a:r>
          </a:p>
          <a:p>
            <a:pPr>
              <a:buFontTx/>
              <a:buNone/>
            </a:pPr>
            <a:r>
              <a:rPr lang="en-US" altLang="en-US" dirty="0">
                <a:solidFill>
                  <a:schemeClr val="bg1">
                    <a:lumMod val="75000"/>
                  </a:schemeClr>
                </a:solidFill>
              </a:rPr>
              <a:t>A. A voltage divider</a:t>
            </a:r>
          </a:p>
          <a:p>
            <a:pPr>
              <a:buFontTx/>
              <a:buNone/>
            </a:pPr>
            <a:r>
              <a:rPr lang="en-US" altLang="en-US" dirty="0"/>
              <a:t>B. An RF power amplifier</a:t>
            </a:r>
          </a:p>
          <a:p>
            <a:pPr>
              <a:buFontTx/>
              <a:buNone/>
            </a:pPr>
            <a:r>
              <a:rPr lang="en-US" altLang="en-US" dirty="0">
                <a:solidFill>
                  <a:schemeClr val="bg1">
                    <a:lumMod val="75000"/>
                  </a:schemeClr>
                </a:solidFill>
              </a:rPr>
              <a:t>C. An impedance network</a:t>
            </a:r>
          </a:p>
          <a:p>
            <a:pPr>
              <a:buFontTx/>
              <a:buNone/>
            </a:pPr>
            <a:r>
              <a:rPr lang="en-US" altLang="en-US" dirty="0">
                <a:solidFill>
                  <a:schemeClr val="bg1">
                    <a:lumMod val="75000"/>
                  </a:schemeClr>
                </a:solidFill>
              </a:rPr>
              <a:t>D. All these choices are correct</a:t>
            </a:r>
          </a:p>
        </p:txBody>
      </p:sp>
      <p:sp>
        <p:nvSpPr>
          <p:cNvPr id="2" name="TextBox 1">
            <a:extLst>
              <a:ext uri="{FF2B5EF4-FFF2-40B4-BE49-F238E27FC236}">
                <a16:creationId xmlns:a16="http://schemas.microsoft.com/office/drawing/2014/main" id="{D9ACB9B8-3429-42DF-8F95-5E90D88DEEE5}"/>
              </a:ext>
            </a:extLst>
          </p:cNvPr>
          <p:cNvSpPr txBox="1"/>
          <p:nvPr/>
        </p:nvSpPr>
        <p:spPr>
          <a:xfrm flipH="1">
            <a:off x="685799" y="5562600"/>
            <a:ext cx="7696200" cy="461665"/>
          </a:xfrm>
          <a:prstGeom prst="rect">
            <a:avLst/>
          </a:prstGeom>
          <a:noFill/>
        </p:spPr>
        <p:txBody>
          <a:bodyPr wrap="square" rtlCol="0">
            <a:spAutoFit/>
          </a:bodyPr>
          <a:lstStyle/>
          <a:p>
            <a:r>
              <a:rPr lang="en-US" sz="2400" b="1" dirty="0">
                <a:solidFill>
                  <a:srgbClr val="00B0F0"/>
                </a:solidFill>
              </a:rPr>
              <a:t>CB radio calls a power amp a linier amplifier</a:t>
            </a:r>
            <a:endParaRPr lang="en-ZW" sz="2400" b="1" dirty="0">
              <a:solidFill>
                <a:srgbClr val="00B0F0"/>
              </a:solidFill>
            </a:endParaRPr>
          </a:p>
        </p:txBody>
      </p:sp>
    </p:spTree>
    <p:extLst>
      <p:ext uri="{BB962C8B-B14F-4D97-AF65-F5344CB8AC3E}">
        <p14:creationId xmlns:p14="http://schemas.microsoft.com/office/powerpoint/2010/main" val="3333878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9906" name="Title 1"/>
          <p:cNvSpPr>
            <a:spLocks noGrp="1"/>
          </p:cNvSpPr>
          <p:nvPr>
            <p:ph type="title"/>
          </p:nvPr>
        </p:nvSpPr>
        <p:spPr/>
        <p:txBody>
          <a:bodyPr/>
          <a:lstStyle/>
          <a:p>
            <a:r>
              <a:rPr lang="en-US" altLang="en-US"/>
              <a:t>T7A11</a:t>
            </a:r>
          </a:p>
        </p:txBody>
      </p:sp>
      <p:sp>
        <p:nvSpPr>
          <p:cNvPr id="3" name="Content Placeholder 2"/>
          <p:cNvSpPr>
            <a:spLocks noGrp="1"/>
          </p:cNvSpPr>
          <p:nvPr>
            <p:ph idx="1"/>
          </p:nvPr>
        </p:nvSpPr>
        <p:spPr/>
        <p:txBody>
          <a:bodyPr/>
          <a:lstStyle/>
          <a:p>
            <a:pPr>
              <a:buFontTx/>
              <a:buNone/>
            </a:pPr>
            <a:r>
              <a:rPr lang="en-US" altLang="en-US" dirty="0"/>
              <a:t>Where is an RF preamplifier installed?</a:t>
            </a:r>
          </a:p>
          <a:p>
            <a:pPr>
              <a:buFontTx/>
              <a:buNone/>
            </a:pPr>
            <a:r>
              <a:rPr lang="en-US" altLang="en-US" dirty="0"/>
              <a:t>A. Between the antenna and receiver</a:t>
            </a:r>
          </a:p>
          <a:p>
            <a:pPr>
              <a:buFontTx/>
              <a:buNone/>
            </a:pPr>
            <a:r>
              <a:rPr lang="en-US" altLang="en-US" dirty="0"/>
              <a:t>B. At the output of the transmitter power amplifier</a:t>
            </a:r>
          </a:p>
          <a:p>
            <a:pPr>
              <a:buFontTx/>
              <a:buNone/>
            </a:pPr>
            <a:r>
              <a:rPr lang="en-US" altLang="en-US" dirty="0"/>
              <a:t>C. Between the transmitter and the antenna tuner</a:t>
            </a:r>
          </a:p>
          <a:p>
            <a:pPr>
              <a:buFontTx/>
              <a:buNone/>
            </a:pPr>
            <a:r>
              <a:rPr lang="en-US" altLang="en-US" dirty="0"/>
              <a:t>D. At the output of the receiver audio amplifier</a:t>
            </a:r>
          </a:p>
        </p:txBody>
      </p:sp>
    </p:spTree>
    <p:extLst>
      <p:ext uri="{BB962C8B-B14F-4D97-AF65-F5344CB8AC3E}">
        <p14:creationId xmlns:p14="http://schemas.microsoft.com/office/powerpoint/2010/main" val="37286920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9906" name="Title 1"/>
          <p:cNvSpPr>
            <a:spLocks noGrp="1"/>
          </p:cNvSpPr>
          <p:nvPr>
            <p:ph type="title"/>
          </p:nvPr>
        </p:nvSpPr>
        <p:spPr/>
        <p:txBody>
          <a:bodyPr/>
          <a:lstStyle/>
          <a:p>
            <a:r>
              <a:rPr lang="en-US" altLang="en-US"/>
              <a:t>T7A11</a:t>
            </a:r>
          </a:p>
        </p:txBody>
      </p:sp>
      <p:sp>
        <p:nvSpPr>
          <p:cNvPr id="3" name="Content Placeholder 2"/>
          <p:cNvSpPr>
            <a:spLocks noGrp="1"/>
          </p:cNvSpPr>
          <p:nvPr>
            <p:ph idx="1"/>
          </p:nvPr>
        </p:nvSpPr>
        <p:spPr/>
        <p:txBody>
          <a:bodyPr/>
          <a:lstStyle/>
          <a:p>
            <a:pPr>
              <a:buFontTx/>
              <a:buNone/>
            </a:pPr>
            <a:r>
              <a:rPr lang="en-US" altLang="en-US" dirty="0"/>
              <a:t>Where is an RF preamplifier installed?</a:t>
            </a:r>
          </a:p>
          <a:p>
            <a:pPr>
              <a:buFontTx/>
              <a:buNone/>
            </a:pPr>
            <a:r>
              <a:rPr lang="en-US" altLang="en-US" dirty="0"/>
              <a:t>A. Between the antenna and receiver</a:t>
            </a:r>
          </a:p>
          <a:p>
            <a:pPr>
              <a:buFontTx/>
              <a:buNone/>
            </a:pPr>
            <a:r>
              <a:rPr lang="en-US" altLang="en-US" dirty="0">
                <a:solidFill>
                  <a:schemeClr val="bg1">
                    <a:lumMod val="75000"/>
                  </a:schemeClr>
                </a:solidFill>
              </a:rPr>
              <a:t>B. At the output of the transmitter power amplifier</a:t>
            </a:r>
          </a:p>
          <a:p>
            <a:pPr>
              <a:buFontTx/>
              <a:buNone/>
            </a:pPr>
            <a:r>
              <a:rPr lang="en-US" altLang="en-US" dirty="0">
                <a:solidFill>
                  <a:schemeClr val="bg1">
                    <a:lumMod val="75000"/>
                  </a:schemeClr>
                </a:solidFill>
              </a:rPr>
              <a:t>C. Between the transmitter and the antenna tuner</a:t>
            </a:r>
          </a:p>
          <a:p>
            <a:pPr>
              <a:buFontTx/>
              <a:buNone/>
            </a:pPr>
            <a:r>
              <a:rPr lang="en-US" altLang="en-US" dirty="0">
                <a:solidFill>
                  <a:schemeClr val="bg1">
                    <a:lumMod val="75000"/>
                  </a:schemeClr>
                </a:solidFill>
              </a:rPr>
              <a:t>D. At the output of the receiver audio amplifier</a:t>
            </a:r>
          </a:p>
        </p:txBody>
      </p:sp>
    </p:spTree>
    <p:extLst>
      <p:ext uri="{BB962C8B-B14F-4D97-AF65-F5344CB8AC3E}">
        <p14:creationId xmlns:p14="http://schemas.microsoft.com/office/powerpoint/2010/main" val="2718049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Content Placeholder 2"/>
          <p:cNvSpPr>
            <a:spLocks noGrp="1"/>
          </p:cNvSpPr>
          <p:nvPr>
            <p:ph idx="1"/>
          </p:nvPr>
        </p:nvSpPr>
        <p:spPr>
          <a:xfrm>
            <a:off x="457200" y="304800"/>
            <a:ext cx="8229600" cy="5821363"/>
          </a:xfrm>
        </p:spPr>
        <p:txBody>
          <a:bodyPr/>
          <a:lstStyle/>
          <a:p>
            <a:pPr eaLnBrk="1" hangingPunct="1">
              <a:buFontTx/>
              <a:buNone/>
            </a:pPr>
            <a:r>
              <a:rPr lang="en-US" altLang="en-US" sz="4000" b="1" dirty="0">
                <a:solidFill>
                  <a:srgbClr val="0070C0"/>
                </a:solidFill>
              </a:rPr>
              <a:t>Ham Radio Technician Class Exam preparation Power Point created by Rich Bugarin W6EC.</a:t>
            </a:r>
          </a:p>
          <a:p>
            <a:pPr eaLnBrk="1" hangingPunct="1">
              <a:buFontTx/>
              <a:buNone/>
            </a:pPr>
            <a:r>
              <a:rPr lang="en-US" altLang="en-US" sz="4000" b="1" dirty="0">
                <a:solidFill>
                  <a:srgbClr val="0070C0"/>
                </a:solidFill>
              </a:rPr>
              <a:t>Effective July 1, 2022 and is valid until June 30, 2026.</a:t>
            </a:r>
          </a:p>
          <a:p>
            <a:pPr eaLnBrk="1" hangingPunct="1">
              <a:buFontTx/>
              <a:buNone/>
            </a:pPr>
            <a:r>
              <a:rPr lang="en-US" altLang="en-US" sz="4000" b="1" dirty="0">
                <a:solidFill>
                  <a:srgbClr val="0070C0"/>
                </a:solidFill>
              </a:rPr>
              <a:t>Please send suggested changes to this presentation to:</a:t>
            </a:r>
          </a:p>
          <a:p>
            <a:pPr eaLnBrk="1" hangingPunct="1">
              <a:buFontTx/>
              <a:buNone/>
            </a:pPr>
            <a:r>
              <a:rPr lang="en-US" altLang="en-US" sz="4000" b="1" dirty="0">
                <a:solidFill>
                  <a:srgbClr val="0070C0"/>
                </a:solidFill>
              </a:rPr>
              <a:t>w6ec@thebugarins.com</a:t>
            </a:r>
          </a:p>
        </p:txBody>
      </p:sp>
    </p:spTree>
    <p:extLst>
      <p:ext uri="{BB962C8B-B14F-4D97-AF65-F5344CB8AC3E}">
        <p14:creationId xmlns:p14="http://schemas.microsoft.com/office/powerpoint/2010/main" val="332883841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0930" name="Content Placeholder 2"/>
          <p:cNvSpPr>
            <a:spLocks noGrp="1"/>
          </p:cNvSpPr>
          <p:nvPr>
            <p:ph idx="1"/>
          </p:nvPr>
        </p:nvSpPr>
        <p:spPr>
          <a:xfrm>
            <a:off x="457200" y="381000"/>
            <a:ext cx="8229600" cy="6477000"/>
          </a:xfrm>
        </p:spPr>
        <p:txBody>
          <a:bodyPr/>
          <a:lstStyle/>
          <a:p>
            <a:r>
              <a:rPr lang="en-US" altLang="en-US" b="1" dirty="0"/>
              <a:t>T7B – Symptoms, causes, and cures of common transmitter and receiver problems: overload and overdrive, distortion, interference and consumer electronics, RF feedback</a:t>
            </a:r>
          </a:p>
          <a:p>
            <a:endParaRPr lang="en-US" altLang="en-US" b="1" dirty="0"/>
          </a:p>
          <a:p>
            <a:r>
              <a:rPr lang="en-US" altLang="en-US" b="1" dirty="0"/>
              <a:t>#24 of 35</a:t>
            </a:r>
          </a:p>
        </p:txBody>
      </p:sp>
    </p:spTree>
    <p:extLst>
      <p:ext uri="{BB962C8B-B14F-4D97-AF65-F5344CB8AC3E}">
        <p14:creationId xmlns:p14="http://schemas.microsoft.com/office/powerpoint/2010/main" val="13658113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1954" name="Title 1"/>
          <p:cNvSpPr>
            <a:spLocks noGrp="1"/>
          </p:cNvSpPr>
          <p:nvPr>
            <p:ph type="title"/>
          </p:nvPr>
        </p:nvSpPr>
        <p:spPr/>
        <p:txBody>
          <a:bodyPr/>
          <a:lstStyle/>
          <a:p>
            <a:r>
              <a:rPr lang="en-US" altLang="en-US"/>
              <a:t>T7B01</a:t>
            </a:r>
          </a:p>
        </p:txBody>
      </p:sp>
      <p:sp>
        <p:nvSpPr>
          <p:cNvPr id="3" name="Content Placeholder 2"/>
          <p:cNvSpPr>
            <a:spLocks noGrp="1"/>
          </p:cNvSpPr>
          <p:nvPr>
            <p:ph idx="1"/>
          </p:nvPr>
        </p:nvSpPr>
        <p:spPr/>
        <p:txBody>
          <a:bodyPr/>
          <a:lstStyle/>
          <a:p>
            <a:pPr>
              <a:buFontTx/>
              <a:buNone/>
            </a:pPr>
            <a:r>
              <a:rPr lang="en-US" altLang="en-US" dirty="0"/>
              <a:t>What can you do if you are told your FM handheld or mobile transceiver is over-deviating?</a:t>
            </a:r>
          </a:p>
          <a:p>
            <a:pPr>
              <a:buFontTx/>
              <a:buNone/>
            </a:pPr>
            <a:r>
              <a:rPr lang="en-US" altLang="en-US" dirty="0"/>
              <a:t>A. Talk louder into the microphone</a:t>
            </a:r>
          </a:p>
          <a:p>
            <a:pPr>
              <a:buFontTx/>
              <a:buNone/>
            </a:pPr>
            <a:r>
              <a:rPr lang="en-US" altLang="en-US" dirty="0"/>
              <a:t>B. Let the transceiver cool off</a:t>
            </a:r>
          </a:p>
          <a:p>
            <a:pPr>
              <a:buFontTx/>
              <a:buNone/>
            </a:pPr>
            <a:r>
              <a:rPr lang="en-US" altLang="en-US" dirty="0"/>
              <a:t>C. Change to a higher power level</a:t>
            </a:r>
          </a:p>
          <a:p>
            <a:pPr>
              <a:buFontTx/>
              <a:buNone/>
            </a:pPr>
            <a:r>
              <a:rPr lang="en-US" altLang="en-US" dirty="0"/>
              <a:t>D. Talk farther away from the microphone</a:t>
            </a:r>
          </a:p>
        </p:txBody>
      </p:sp>
    </p:spTree>
    <p:extLst>
      <p:ext uri="{BB962C8B-B14F-4D97-AF65-F5344CB8AC3E}">
        <p14:creationId xmlns:p14="http://schemas.microsoft.com/office/powerpoint/2010/main" val="412219834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1954" name="Title 1"/>
          <p:cNvSpPr>
            <a:spLocks noGrp="1"/>
          </p:cNvSpPr>
          <p:nvPr>
            <p:ph type="title"/>
          </p:nvPr>
        </p:nvSpPr>
        <p:spPr/>
        <p:txBody>
          <a:bodyPr/>
          <a:lstStyle/>
          <a:p>
            <a:r>
              <a:rPr lang="en-US" altLang="en-US"/>
              <a:t>T7B01</a:t>
            </a:r>
          </a:p>
        </p:txBody>
      </p:sp>
      <p:sp>
        <p:nvSpPr>
          <p:cNvPr id="3" name="Content Placeholder 2"/>
          <p:cNvSpPr>
            <a:spLocks noGrp="1"/>
          </p:cNvSpPr>
          <p:nvPr>
            <p:ph idx="1"/>
          </p:nvPr>
        </p:nvSpPr>
        <p:spPr/>
        <p:txBody>
          <a:bodyPr/>
          <a:lstStyle/>
          <a:p>
            <a:pPr>
              <a:buFontTx/>
              <a:buNone/>
            </a:pPr>
            <a:r>
              <a:rPr lang="en-US" altLang="en-US" dirty="0"/>
              <a:t>What can you do if you are told your FM handheld or mobile transceiver is over-deviating?</a:t>
            </a:r>
          </a:p>
          <a:p>
            <a:pPr>
              <a:buFontTx/>
              <a:buNone/>
            </a:pPr>
            <a:r>
              <a:rPr lang="en-US" altLang="en-US" dirty="0">
                <a:solidFill>
                  <a:schemeClr val="bg1">
                    <a:lumMod val="75000"/>
                  </a:schemeClr>
                </a:solidFill>
              </a:rPr>
              <a:t>A. Talk louder into the microphone</a:t>
            </a:r>
          </a:p>
          <a:p>
            <a:pPr>
              <a:buFontTx/>
              <a:buNone/>
            </a:pPr>
            <a:r>
              <a:rPr lang="en-US" altLang="en-US" dirty="0">
                <a:solidFill>
                  <a:schemeClr val="bg1">
                    <a:lumMod val="75000"/>
                  </a:schemeClr>
                </a:solidFill>
              </a:rPr>
              <a:t>B. Let the transceiver cool off</a:t>
            </a:r>
          </a:p>
          <a:p>
            <a:pPr>
              <a:buFontTx/>
              <a:buNone/>
            </a:pPr>
            <a:r>
              <a:rPr lang="en-US" altLang="en-US" dirty="0">
                <a:solidFill>
                  <a:schemeClr val="bg1">
                    <a:lumMod val="75000"/>
                  </a:schemeClr>
                </a:solidFill>
              </a:rPr>
              <a:t>C. Change to a higher power level</a:t>
            </a:r>
          </a:p>
          <a:p>
            <a:pPr>
              <a:buFontTx/>
              <a:buNone/>
            </a:pPr>
            <a:r>
              <a:rPr lang="en-US" altLang="en-US" dirty="0"/>
              <a:t>D. Talk farther away from the microphone</a:t>
            </a:r>
          </a:p>
        </p:txBody>
      </p:sp>
    </p:spTree>
    <p:extLst>
      <p:ext uri="{BB962C8B-B14F-4D97-AF65-F5344CB8AC3E}">
        <p14:creationId xmlns:p14="http://schemas.microsoft.com/office/powerpoint/2010/main" val="3889946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2978" name="Title 1"/>
          <p:cNvSpPr>
            <a:spLocks noGrp="1"/>
          </p:cNvSpPr>
          <p:nvPr>
            <p:ph type="title"/>
          </p:nvPr>
        </p:nvSpPr>
        <p:spPr/>
        <p:txBody>
          <a:bodyPr/>
          <a:lstStyle/>
          <a:p>
            <a:r>
              <a:rPr lang="en-US" altLang="en-US"/>
              <a:t>T7B02</a:t>
            </a:r>
            <a:br>
              <a:rPr lang="en-US" altLang="en-US"/>
            </a:br>
            <a:endParaRPr lang="en-US" altLang="en-US"/>
          </a:p>
        </p:txBody>
      </p:sp>
      <p:sp>
        <p:nvSpPr>
          <p:cNvPr id="3" name="Content Placeholder 2"/>
          <p:cNvSpPr>
            <a:spLocks noGrp="1"/>
          </p:cNvSpPr>
          <p:nvPr>
            <p:ph idx="1"/>
          </p:nvPr>
        </p:nvSpPr>
        <p:spPr/>
        <p:txBody>
          <a:bodyPr/>
          <a:lstStyle/>
          <a:p>
            <a:pPr>
              <a:buFontTx/>
              <a:buNone/>
            </a:pPr>
            <a:r>
              <a:rPr lang="en-US" altLang="en-US" sz="2800" dirty="0"/>
              <a:t>What would cause a broadcast AM or FM radio to receive an amateur radio transmission unintentionally?</a:t>
            </a:r>
          </a:p>
          <a:p>
            <a:pPr>
              <a:buFontTx/>
              <a:buNone/>
            </a:pPr>
            <a:r>
              <a:rPr lang="en-US" altLang="en-US" sz="2800" dirty="0"/>
              <a:t>A. The receiver is unable to reject strong signals outside the AM or FM band</a:t>
            </a:r>
          </a:p>
          <a:p>
            <a:pPr>
              <a:buFontTx/>
              <a:buNone/>
            </a:pPr>
            <a:r>
              <a:rPr lang="en-US" altLang="en-US" sz="2800" dirty="0"/>
              <a:t>B. The microphone gain of the transmitter is turned up too high</a:t>
            </a:r>
          </a:p>
          <a:p>
            <a:pPr>
              <a:buFontTx/>
              <a:buNone/>
            </a:pPr>
            <a:r>
              <a:rPr lang="en-US" altLang="en-US" sz="2800" dirty="0"/>
              <a:t>C. The audio amplifier of the transmitter is overloaded</a:t>
            </a:r>
          </a:p>
          <a:p>
            <a:pPr>
              <a:buFontTx/>
              <a:buNone/>
            </a:pPr>
            <a:r>
              <a:rPr lang="en-US" altLang="en-US" sz="2800" dirty="0"/>
              <a:t>D. The deviation of an FM transmitter is set too low</a:t>
            </a:r>
          </a:p>
        </p:txBody>
      </p:sp>
    </p:spTree>
    <p:extLst>
      <p:ext uri="{BB962C8B-B14F-4D97-AF65-F5344CB8AC3E}">
        <p14:creationId xmlns:p14="http://schemas.microsoft.com/office/powerpoint/2010/main" val="264766869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2978" name="Title 1"/>
          <p:cNvSpPr>
            <a:spLocks noGrp="1"/>
          </p:cNvSpPr>
          <p:nvPr>
            <p:ph type="title"/>
          </p:nvPr>
        </p:nvSpPr>
        <p:spPr/>
        <p:txBody>
          <a:bodyPr/>
          <a:lstStyle/>
          <a:p>
            <a:r>
              <a:rPr lang="en-US" altLang="en-US"/>
              <a:t>T7B02</a:t>
            </a:r>
            <a:br>
              <a:rPr lang="en-US" altLang="en-US"/>
            </a:br>
            <a:endParaRPr lang="en-US" altLang="en-US"/>
          </a:p>
        </p:txBody>
      </p:sp>
      <p:sp>
        <p:nvSpPr>
          <p:cNvPr id="3" name="Content Placeholder 2"/>
          <p:cNvSpPr>
            <a:spLocks noGrp="1"/>
          </p:cNvSpPr>
          <p:nvPr>
            <p:ph idx="1"/>
          </p:nvPr>
        </p:nvSpPr>
        <p:spPr/>
        <p:txBody>
          <a:bodyPr/>
          <a:lstStyle/>
          <a:p>
            <a:pPr>
              <a:buFontTx/>
              <a:buNone/>
            </a:pPr>
            <a:r>
              <a:rPr lang="en-US" altLang="en-US" sz="2800" dirty="0"/>
              <a:t>What would cause a broadcast AM or FM radio to receive an amateur radio transmission unintentionally?</a:t>
            </a:r>
          </a:p>
          <a:p>
            <a:pPr>
              <a:buFontTx/>
              <a:buNone/>
            </a:pPr>
            <a:r>
              <a:rPr lang="en-US" altLang="en-US" sz="2800" dirty="0"/>
              <a:t>A. The receiver is unable to reject strong signals outside the AM or FM band</a:t>
            </a:r>
          </a:p>
          <a:p>
            <a:pPr>
              <a:buFontTx/>
              <a:buNone/>
            </a:pPr>
            <a:r>
              <a:rPr lang="en-US" altLang="en-US" sz="2800" dirty="0">
                <a:solidFill>
                  <a:schemeClr val="bg1">
                    <a:lumMod val="75000"/>
                  </a:schemeClr>
                </a:solidFill>
              </a:rPr>
              <a:t>B. The microphone gain of the transmitter is turned up too high</a:t>
            </a:r>
          </a:p>
          <a:p>
            <a:pPr>
              <a:buFontTx/>
              <a:buNone/>
            </a:pPr>
            <a:r>
              <a:rPr lang="en-US" altLang="en-US" sz="2800" dirty="0">
                <a:solidFill>
                  <a:schemeClr val="bg1">
                    <a:lumMod val="75000"/>
                  </a:schemeClr>
                </a:solidFill>
              </a:rPr>
              <a:t>C. The audio amplifier of the transmitter is overloaded</a:t>
            </a:r>
          </a:p>
          <a:p>
            <a:pPr>
              <a:buFontTx/>
              <a:buNone/>
            </a:pPr>
            <a:r>
              <a:rPr lang="en-US" altLang="en-US" sz="2800" dirty="0">
                <a:solidFill>
                  <a:schemeClr val="bg1">
                    <a:lumMod val="75000"/>
                  </a:schemeClr>
                </a:solidFill>
              </a:rPr>
              <a:t>D. The deviation of an FM transmitter is set too low</a:t>
            </a:r>
          </a:p>
        </p:txBody>
      </p:sp>
    </p:spTree>
    <p:extLst>
      <p:ext uri="{BB962C8B-B14F-4D97-AF65-F5344CB8AC3E}">
        <p14:creationId xmlns:p14="http://schemas.microsoft.com/office/powerpoint/2010/main" val="35413315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4002" name="Title 1"/>
          <p:cNvSpPr>
            <a:spLocks noGrp="1"/>
          </p:cNvSpPr>
          <p:nvPr>
            <p:ph type="title"/>
          </p:nvPr>
        </p:nvSpPr>
        <p:spPr/>
        <p:txBody>
          <a:bodyPr/>
          <a:lstStyle/>
          <a:p>
            <a:r>
              <a:rPr lang="en-US" altLang="en-US"/>
              <a:t>T7B03</a:t>
            </a:r>
          </a:p>
        </p:txBody>
      </p:sp>
      <p:sp>
        <p:nvSpPr>
          <p:cNvPr id="3" name="Content Placeholder 2"/>
          <p:cNvSpPr>
            <a:spLocks noGrp="1"/>
          </p:cNvSpPr>
          <p:nvPr>
            <p:ph idx="1"/>
          </p:nvPr>
        </p:nvSpPr>
        <p:spPr/>
        <p:txBody>
          <a:bodyPr/>
          <a:lstStyle/>
          <a:p>
            <a:pPr>
              <a:buFontTx/>
              <a:buNone/>
            </a:pPr>
            <a:r>
              <a:rPr lang="en-US" altLang="en-US" dirty="0"/>
              <a:t>Which of the following can cause radio frequency interference?</a:t>
            </a:r>
          </a:p>
          <a:p>
            <a:pPr>
              <a:buFontTx/>
              <a:buNone/>
            </a:pPr>
            <a:r>
              <a:rPr lang="en-US" altLang="en-US" dirty="0"/>
              <a:t>A. Fundamental overload</a:t>
            </a:r>
          </a:p>
          <a:p>
            <a:pPr>
              <a:buFontTx/>
              <a:buNone/>
            </a:pPr>
            <a:r>
              <a:rPr lang="en-US" altLang="en-US" dirty="0"/>
              <a:t>B. Harmonics</a:t>
            </a:r>
          </a:p>
          <a:p>
            <a:pPr>
              <a:buFontTx/>
              <a:buNone/>
            </a:pPr>
            <a:r>
              <a:rPr lang="en-US" altLang="en-US" dirty="0"/>
              <a:t>C. Spurious emissions</a:t>
            </a:r>
          </a:p>
          <a:p>
            <a:pPr>
              <a:buFontTx/>
              <a:buNone/>
            </a:pPr>
            <a:r>
              <a:rPr lang="en-US" altLang="en-US" dirty="0"/>
              <a:t>D. All these choices are correct</a:t>
            </a:r>
          </a:p>
        </p:txBody>
      </p:sp>
    </p:spTree>
    <p:extLst>
      <p:ext uri="{BB962C8B-B14F-4D97-AF65-F5344CB8AC3E}">
        <p14:creationId xmlns:p14="http://schemas.microsoft.com/office/powerpoint/2010/main" val="116139766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4002" name="Title 1"/>
          <p:cNvSpPr>
            <a:spLocks noGrp="1"/>
          </p:cNvSpPr>
          <p:nvPr>
            <p:ph type="title"/>
          </p:nvPr>
        </p:nvSpPr>
        <p:spPr/>
        <p:txBody>
          <a:bodyPr/>
          <a:lstStyle/>
          <a:p>
            <a:r>
              <a:rPr lang="en-US" altLang="en-US"/>
              <a:t>T7B03</a:t>
            </a:r>
          </a:p>
        </p:txBody>
      </p:sp>
      <p:sp>
        <p:nvSpPr>
          <p:cNvPr id="3" name="Content Placeholder 2"/>
          <p:cNvSpPr>
            <a:spLocks noGrp="1"/>
          </p:cNvSpPr>
          <p:nvPr>
            <p:ph idx="1"/>
          </p:nvPr>
        </p:nvSpPr>
        <p:spPr/>
        <p:txBody>
          <a:bodyPr/>
          <a:lstStyle/>
          <a:p>
            <a:pPr>
              <a:buFontTx/>
              <a:buNone/>
            </a:pPr>
            <a:r>
              <a:rPr lang="en-US" altLang="en-US" dirty="0"/>
              <a:t>Which of the following can cause radio frequency interference?</a:t>
            </a:r>
          </a:p>
          <a:p>
            <a:pPr>
              <a:buFontTx/>
              <a:buNone/>
            </a:pPr>
            <a:r>
              <a:rPr lang="en-US" altLang="en-US" dirty="0">
                <a:solidFill>
                  <a:schemeClr val="bg1">
                    <a:lumMod val="65000"/>
                  </a:schemeClr>
                </a:solidFill>
              </a:rPr>
              <a:t>A. Fundamental overload</a:t>
            </a:r>
          </a:p>
          <a:p>
            <a:pPr>
              <a:buFontTx/>
              <a:buNone/>
            </a:pPr>
            <a:r>
              <a:rPr lang="en-US" altLang="en-US" dirty="0">
                <a:solidFill>
                  <a:schemeClr val="bg1">
                    <a:lumMod val="65000"/>
                  </a:schemeClr>
                </a:solidFill>
              </a:rPr>
              <a:t>B. Harmonics</a:t>
            </a:r>
          </a:p>
          <a:p>
            <a:pPr>
              <a:buFontTx/>
              <a:buNone/>
            </a:pPr>
            <a:r>
              <a:rPr lang="en-US" altLang="en-US" dirty="0">
                <a:solidFill>
                  <a:schemeClr val="bg1">
                    <a:lumMod val="65000"/>
                  </a:schemeClr>
                </a:solidFill>
              </a:rPr>
              <a:t>C. Spurious emissions</a:t>
            </a:r>
          </a:p>
          <a:p>
            <a:pPr>
              <a:buFontTx/>
              <a:buNone/>
            </a:pPr>
            <a:r>
              <a:rPr lang="en-US" altLang="en-US" dirty="0"/>
              <a:t>D. All these choices are correct</a:t>
            </a:r>
          </a:p>
        </p:txBody>
      </p:sp>
    </p:spTree>
    <p:extLst>
      <p:ext uri="{BB962C8B-B14F-4D97-AF65-F5344CB8AC3E}">
        <p14:creationId xmlns:p14="http://schemas.microsoft.com/office/powerpoint/2010/main" val="296471315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5026" name="Title 1"/>
          <p:cNvSpPr>
            <a:spLocks noGrp="1"/>
          </p:cNvSpPr>
          <p:nvPr>
            <p:ph type="title"/>
          </p:nvPr>
        </p:nvSpPr>
        <p:spPr/>
        <p:txBody>
          <a:bodyPr/>
          <a:lstStyle/>
          <a:p>
            <a:r>
              <a:rPr lang="en-US" altLang="en-US"/>
              <a:t>T7B04</a:t>
            </a:r>
          </a:p>
        </p:txBody>
      </p:sp>
      <p:sp>
        <p:nvSpPr>
          <p:cNvPr id="3" name="Content Placeholder 2"/>
          <p:cNvSpPr>
            <a:spLocks noGrp="1"/>
          </p:cNvSpPr>
          <p:nvPr>
            <p:ph idx="1"/>
          </p:nvPr>
        </p:nvSpPr>
        <p:spPr/>
        <p:txBody>
          <a:bodyPr/>
          <a:lstStyle/>
          <a:p>
            <a:pPr>
              <a:buFontTx/>
              <a:buNone/>
            </a:pPr>
            <a:r>
              <a:rPr lang="en-US" altLang="en-US" dirty="0"/>
              <a:t>Which of the following could you use to cure distorted audio caused by RF current on the shield of a microphone cable?</a:t>
            </a:r>
          </a:p>
          <a:p>
            <a:pPr>
              <a:buFontTx/>
              <a:buNone/>
            </a:pPr>
            <a:r>
              <a:rPr lang="en-US" altLang="en-US" dirty="0"/>
              <a:t>A. Band-pass filter</a:t>
            </a:r>
          </a:p>
          <a:p>
            <a:pPr>
              <a:buFontTx/>
              <a:buNone/>
            </a:pPr>
            <a:r>
              <a:rPr lang="en-US" altLang="en-US" dirty="0"/>
              <a:t>B. Low-pass filter</a:t>
            </a:r>
          </a:p>
          <a:p>
            <a:pPr>
              <a:buFontTx/>
              <a:buNone/>
            </a:pPr>
            <a:r>
              <a:rPr lang="en-US" altLang="en-US" dirty="0"/>
              <a:t>C. Preamplifier</a:t>
            </a:r>
          </a:p>
          <a:p>
            <a:pPr>
              <a:buFontTx/>
              <a:buNone/>
            </a:pPr>
            <a:r>
              <a:rPr lang="en-US" altLang="en-US" dirty="0"/>
              <a:t>D. Ferrite choke</a:t>
            </a:r>
          </a:p>
        </p:txBody>
      </p:sp>
    </p:spTree>
    <p:extLst>
      <p:ext uri="{BB962C8B-B14F-4D97-AF65-F5344CB8AC3E}">
        <p14:creationId xmlns:p14="http://schemas.microsoft.com/office/powerpoint/2010/main" val="370966328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5026" name="Title 1"/>
          <p:cNvSpPr>
            <a:spLocks noGrp="1"/>
          </p:cNvSpPr>
          <p:nvPr>
            <p:ph type="title"/>
          </p:nvPr>
        </p:nvSpPr>
        <p:spPr/>
        <p:txBody>
          <a:bodyPr/>
          <a:lstStyle/>
          <a:p>
            <a:r>
              <a:rPr lang="en-US" altLang="en-US"/>
              <a:t>T7B04</a:t>
            </a:r>
          </a:p>
        </p:txBody>
      </p:sp>
      <p:sp>
        <p:nvSpPr>
          <p:cNvPr id="3" name="Content Placeholder 2"/>
          <p:cNvSpPr>
            <a:spLocks noGrp="1"/>
          </p:cNvSpPr>
          <p:nvPr>
            <p:ph idx="1"/>
          </p:nvPr>
        </p:nvSpPr>
        <p:spPr/>
        <p:txBody>
          <a:bodyPr/>
          <a:lstStyle/>
          <a:p>
            <a:pPr>
              <a:buFontTx/>
              <a:buNone/>
            </a:pPr>
            <a:r>
              <a:rPr lang="en-US" altLang="en-US" dirty="0"/>
              <a:t>Which of the following could you use to cure distorted audio caused by RF current on the shield of a microphone cable?</a:t>
            </a:r>
          </a:p>
          <a:p>
            <a:pPr>
              <a:buFontTx/>
              <a:buNone/>
            </a:pPr>
            <a:r>
              <a:rPr lang="en-US" altLang="en-US" dirty="0">
                <a:solidFill>
                  <a:schemeClr val="bg1">
                    <a:lumMod val="75000"/>
                  </a:schemeClr>
                </a:solidFill>
              </a:rPr>
              <a:t>A. Band-pass filter</a:t>
            </a:r>
          </a:p>
          <a:p>
            <a:pPr>
              <a:buFontTx/>
              <a:buNone/>
            </a:pPr>
            <a:r>
              <a:rPr lang="en-US" altLang="en-US" dirty="0">
                <a:solidFill>
                  <a:schemeClr val="bg1">
                    <a:lumMod val="75000"/>
                  </a:schemeClr>
                </a:solidFill>
              </a:rPr>
              <a:t>B. Low-pass filter</a:t>
            </a:r>
          </a:p>
          <a:p>
            <a:pPr>
              <a:buFontTx/>
              <a:buNone/>
            </a:pPr>
            <a:r>
              <a:rPr lang="en-US" altLang="en-US" dirty="0">
                <a:solidFill>
                  <a:schemeClr val="bg1">
                    <a:lumMod val="75000"/>
                  </a:schemeClr>
                </a:solidFill>
              </a:rPr>
              <a:t>C. Preamplifier</a:t>
            </a:r>
          </a:p>
          <a:p>
            <a:pPr>
              <a:buFontTx/>
              <a:buNone/>
            </a:pPr>
            <a:r>
              <a:rPr lang="en-US" altLang="en-US" dirty="0"/>
              <a:t>D. Ferrite choke</a:t>
            </a:r>
          </a:p>
        </p:txBody>
      </p:sp>
    </p:spTree>
    <p:extLst>
      <p:ext uri="{BB962C8B-B14F-4D97-AF65-F5344CB8AC3E}">
        <p14:creationId xmlns:p14="http://schemas.microsoft.com/office/powerpoint/2010/main" val="375785963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6050" name="Title 1"/>
          <p:cNvSpPr>
            <a:spLocks noGrp="1"/>
          </p:cNvSpPr>
          <p:nvPr>
            <p:ph type="title"/>
          </p:nvPr>
        </p:nvSpPr>
        <p:spPr/>
        <p:txBody>
          <a:bodyPr/>
          <a:lstStyle/>
          <a:p>
            <a:r>
              <a:rPr lang="en-US" altLang="en-US"/>
              <a:t>T7B05</a:t>
            </a:r>
          </a:p>
        </p:txBody>
      </p:sp>
      <p:sp>
        <p:nvSpPr>
          <p:cNvPr id="3" name="Content Placeholder 2"/>
          <p:cNvSpPr>
            <a:spLocks noGrp="1"/>
          </p:cNvSpPr>
          <p:nvPr>
            <p:ph idx="1"/>
          </p:nvPr>
        </p:nvSpPr>
        <p:spPr/>
        <p:txBody>
          <a:bodyPr/>
          <a:lstStyle/>
          <a:p>
            <a:pPr>
              <a:buFontTx/>
              <a:buNone/>
            </a:pPr>
            <a:r>
              <a:rPr lang="en-US" altLang="en-US" sz="2800" dirty="0"/>
              <a:t>How can fundamental overload of a non-amateur radio or TV receiver by an amateur signal be reduced or eliminated?</a:t>
            </a:r>
          </a:p>
          <a:p>
            <a:pPr>
              <a:buFontTx/>
              <a:buNone/>
            </a:pPr>
            <a:r>
              <a:rPr lang="en-US" altLang="en-US" sz="2800" dirty="0"/>
              <a:t>A. Block the amateur signal with a filter at the antenna input of the affected receiver</a:t>
            </a:r>
          </a:p>
          <a:p>
            <a:pPr>
              <a:buFontTx/>
              <a:buNone/>
            </a:pPr>
            <a:r>
              <a:rPr lang="en-US" altLang="en-US" sz="2800" dirty="0"/>
              <a:t>B. Block the interfering signal with a filter on the amateur transmitter</a:t>
            </a:r>
          </a:p>
          <a:p>
            <a:pPr>
              <a:buFontTx/>
              <a:buNone/>
            </a:pPr>
            <a:r>
              <a:rPr lang="en-US" altLang="en-US" sz="2800" dirty="0"/>
              <a:t>C. Switch the transmitter from FM to SSB</a:t>
            </a:r>
          </a:p>
          <a:p>
            <a:pPr>
              <a:buFontTx/>
              <a:buNone/>
            </a:pPr>
            <a:r>
              <a:rPr lang="en-US" altLang="en-US" sz="2800" dirty="0"/>
              <a:t>D. Switch the transmitter to a narrow-band mode</a:t>
            </a:r>
          </a:p>
        </p:txBody>
      </p:sp>
    </p:spTree>
    <p:extLst>
      <p:ext uri="{BB962C8B-B14F-4D97-AF65-F5344CB8AC3E}">
        <p14:creationId xmlns:p14="http://schemas.microsoft.com/office/powerpoint/2010/main" val="1975248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altLang="en-US">
                <a:solidFill>
                  <a:srgbClr val="0070C0"/>
                </a:solidFill>
              </a:rPr>
              <a:t>Study Hints</a:t>
            </a:r>
          </a:p>
        </p:txBody>
      </p:sp>
      <p:sp>
        <p:nvSpPr>
          <p:cNvPr id="4099" name="Content Placeholder 2"/>
          <p:cNvSpPr>
            <a:spLocks noGrp="1"/>
          </p:cNvSpPr>
          <p:nvPr>
            <p:ph idx="1"/>
          </p:nvPr>
        </p:nvSpPr>
        <p:spPr>
          <a:xfrm>
            <a:off x="457200" y="1219200"/>
            <a:ext cx="8229600" cy="5257800"/>
          </a:xfrm>
        </p:spPr>
        <p:txBody>
          <a:bodyPr/>
          <a:lstStyle/>
          <a:p>
            <a:pPr eaLnBrk="1" hangingPunct="1"/>
            <a:r>
              <a:rPr lang="en-US" altLang="en-US" sz="2800">
                <a:solidFill>
                  <a:srgbClr val="0070C0"/>
                </a:solidFill>
              </a:rPr>
              <a:t>I suggest you read each question and only the correct answer. Read through the complete question pool at least three times before you attempt taking a practice exams. For higher impact and better results read the correct answer first then the question and again the correct answer.</a:t>
            </a:r>
          </a:p>
          <a:p>
            <a:pPr eaLnBrk="1" hangingPunct="1"/>
            <a:r>
              <a:rPr lang="en-US" altLang="en-US" sz="2800">
                <a:solidFill>
                  <a:srgbClr val="0070C0"/>
                </a:solidFill>
              </a:rPr>
              <a:t>The key to passing the exam is to get the most questions correct using the above method the correct response will often jump out at you on test day even if you don’t remember the question. </a:t>
            </a:r>
          </a:p>
        </p:txBody>
      </p:sp>
    </p:spTree>
    <p:extLst>
      <p:ext uri="{BB962C8B-B14F-4D97-AF65-F5344CB8AC3E}">
        <p14:creationId xmlns:p14="http://schemas.microsoft.com/office/powerpoint/2010/main" val="330735766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6050" name="Title 1"/>
          <p:cNvSpPr>
            <a:spLocks noGrp="1"/>
          </p:cNvSpPr>
          <p:nvPr>
            <p:ph type="title"/>
          </p:nvPr>
        </p:nvSpPr>
        <p:spPr/>
        <p:txBody>
          <a:bodyPr/>
          <a:lstStyle/>
          <a:p>
            <a:r>
              <a:rPr lang="en-US" altLang="en-US"/>
              <a:t>T7B05</a:t>
            </a:r>
          </a:p>
        </p:txBody>
      </p:sp>
      <p:sp>
        <p:nvSpPr>
          <p:cNvPr id="3" name="Content Placeholder 2"/>
          <p:cNvSpPr>
            <a:spLocks noGrp="1"/>
          </p:cNvSpPr>
          <p:nvPr>
            <p:ph idx="1"/>
          </p:nvPr>
        </p:nvSpPr>
        <p:spPr/>
        <p:txBody>
          <a:bodyPr/>
          <a:lstStyle/>
          <a:p>
            <a:pPr>
              <a:buFontTx/>
              <a:buNone/>
            </a:pPr>
            <a:r>
              <a:rPr lang="en-US" altLang="en-US" sz="2800" dirty="0"/>
              <a:t>How can fundamental overload of a non-amateur radio or TV receiver by an amateur signal be reduced or eliminated?</a:t>
            </a:r>
          </a:p>
          <a:p>
            <a:pPr>
              <a:buFontTx/>
              <a:buNone/>
            </a:pPr>
            <a:r>
              <a:rPr lang="en-US" altLang="en-US" sz="2800" dirty="0"/>
              <a:t>A. Block the amateur signal with a filter at the antenna input of the affected receiver</a:t>
            </a:r>
          </a:p>
          <a:p>
            <a:pPr>
              <a:buFontTx/>
              <a:buNone/>
            </a:pPr>
            <a:r>
              <a:rPr lang="en-US" altLang="en-US" sz="2800" dirty="0">
                <a:solidFill>
                  <a:schemeClr val="bg1">
                    <a:lumMod val="75000"/>
                  </a:schemeClr>
                </a:solidFill>
              </a:rPr>
              <a:t>B. Block the interfering signal with a filter on the amateur transmitter</a:t>
            </a:r>
          </a:p>
          <a:p>
            <a:pPr>
              <a:buFontTx/>
              <a:buNone/>
            </a:pPr>
            <a:r>
              <a:rPr lang="en-US" altLang="en-US" sz="2800" dirty="0">
                <a:solidFill>
                  <a:schemeClr val="bg1">
                    <a:lumMod val="75000"/>
                  </a:schemeClr>
                </a:solidFill>
              </a:rPr>
              <a:t>C. Switch the transmitter from FM to SSB</a:t>
            </a:r>
          </a:p>
          <a:p>
            <a:pPr>
              <a:buFontTx/>
              <a:buNone/>
            </a:pPr>
            <a:r>
              <a:rPr lang="en-US" altLang="en-US" sz="2800" dirty="0">
                <a:solidFill>
                  <a:schemeClr val="bg1">
                    <a:lumMod val="75000"/>
                  </a:schemeClr>
                </a:solidFill>
              </a:rPr>
              <a:t>D. Switch the transmitter to a narrow-band mode</a:t>
            </a:r>
          </a:p>
        </p:txBody>
      </p:sp>
    </p:spTree>
    <p:extLst>
      <p:ext uri="{BB962C8B-B14F-4D97-AF65-F5344CB8AC3E}">
        <p14:creationId xmlns:p14="http://schemas.microsoft.com/office/powerpoint/2010/main" val="228622598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7074" name="Title 1"/>
          <p:cNvSpPr>
            <a:spLocks noGrp="1"/>
          </p:cNvSpPr>
          <p:nvPr>
            <p:ph type="title"/>
          </p:nvPr>
        </p:nvSpPr>
        <p:spPr/>
        <p:txBody>
          <a:bodyPr/>
          <a:lstStyle/>
          <a:p>
            <a:r>
              <a:rPr lang="en-US" altLang="en-US"/>
              <a:t>T7B06</a:t>
            </a:r>
          </a:p>
        </p:txBody>
      </p:sp>
      <p:sp>
        <p:nvSpPr>
          <p:cNvPr id="3" name="Content Placeholder 2"/>
          <p:cNvSpPr>
            <a:spLocks noGrp="1"/>
          </p:cNvSpPr>
          <p:nvPr>
            <p:ph idx="1"/>
          </p:nvPr>
        </p:nvSpPr>
        <p:spPr>
          <a:xfrm>
            <a:off x="457200" y="1600200"/>
            <a:ext cx="8229600" cy="4876800"/>
          </a:xfrm>
        </p:spPr>
        <p:txBody>
          <a:bodyPr/>
          <a:lstStyle/>
          <a:p>
            <a:pPr>
              <a:buFontTx/>
              <a:buNone/>
            </a:pPr>
            <a:r>
              <a:rPr lang="en-US" altLang="en-US" sz="2400" dirty="0"/>
              <a:t>Which of the following actions should you take if a neighbor tells you that your station’s transmissions are interfering with their radio or TV reception?</a:t>
            </a:r>
          </a:p>
          <a:p>
            <a:pPr>
              <a:buFontTx/>
              <a:buNone/>
            </a:pPr>
            <a:r>
              <a:rPr lang="en-US" altLang="en-US" sz="2400" dirty="0"/>
              <a:t>A. Make sure that your station is functioning properly and that it does not cause interference to your own radio or television when it is tuned to the same channel </a:t>
            </a:r>
          </a:p>
          <a:p>
            <a:pPr>
              <a:buFontTx/>
              <a:buNone/>
            </a:pPr>
            <a:r>
              <a:rPr lang="en-US" altLang="en-US" sz="2400" dirty="0"/>
              <a:t>B. Immediately turn off your transmitter and contact the nearest FCC office for assistance</a:t>
            </a:r>
          </a:p>
          <a:p>
            <a:pPr>
              <a:buFontTx/>
              <a:buNone/>
            </a:pPr>
            <a:r>
              <a:rPr lang="en-US" altLang="en-US" sz="2400" dirty="0"/>
              <a:t>C. Install a harmonic </a:t>
            </a:r>
            <a:r>
              <a:rPr lang="en-US" altLang="en-US" sz="2400" dirty="0" err="1"/>
              <a:t>doubler</a:t>
            </a:r>
            <a:r>
              <a:rPr lang="en-US" altLang="en-US" sz="2400" dirty="0"/>
              <a:t> on the output of your transmitter and tune it until the interference is eliminated</a:t>
            </a:r>
          </a:p>
          <a:p>
            <a:pPr>
              <a:buFontTx/>
              <a:buNone/>
            </a:pPr>
            <a:r>
              <a:rPr lang="en-US" altLang="en-US" sz="2400" dirty="0"/>
              <a:t>D. All these choices are correct</a:t>
            </a:r>
          </a:p>
        </p:txBody>
      </p:sp>
    </p:spTree>
    <p:extLst>
      <p:ext uri="{BB962C8B-B14F-4D97-AF65-F5344CB8AC3E}">
        <p14:creationId xmlns:p14="http://schemas.microsoft.com/office/powerpoint/2010/main" val="381999026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7074" name="Title 1"/>
          <p:cNvSpPr>
            <a:spLocks noGrp="1"/>
          </p:cNvSpPr>
          <p:nvPr>
            <p:ph type="title"/>
          </p:nvPr>
        </p:nvSpPr>
        <p:spPr/>
        <p:txBody>
          <a:bodyPr/>
          <a:lstStyle/>
          <a:p>
            <a:r>
              <a:rPr lang="en-US" altLang="en-US"/>
              <a:t>T7B06</a:t>
            </a:r>
          </a:p>
        </p:txBody>
      </p:sp>
      <p:sp>
        <p:nvSpPr>
          <p:cNvPr id="3" name="Content Placeholder 2"/>
          <p:cNvSpPr>
            <a:spLocks noGrp="1"/>
          </p:cNvSpPr>
          <p:nvPr>
            <p:ph idx="1"/>
          </p:nvPr>
        </p:nvSpPr>
        <p:spPr>
          <a:xfrm>
            <a:off x="457200" y="1600200"/>
            <a:ext cx="8229600" cy="4876800"/>
          </a:xfrm>
        </p:spPr>
        <p:txBody>
          <a:bodyPr/>
          <a:lstStyle/>
          <a:p>
            <a:pPr>
              <a:buFontTx/>
              <a:buNone/>
            </a:pPr>
            <a:r>
              <a:rPr lang="en-US" altLang="en-US" sz="2400" dirty="0"/>
              <a:t>Which of the following actions should you take if a neighbor tells you that your station’s transmissions are interfering with their radio or TV reception?</a:t>
            </a:r>
          </a:p>
          <a:p>
            <a:pPr>
              <a:buFontTx/>
              <a:buNone/>
            </a:pPr>
            <a:r>
              <a:rPr lang="en-US" altLang="en-US" sz="2400" dirty="0"/>
              <a:t>A. Make sure that your station is functioning properly and that it does not cause interference to your own radio or television when it is tuned to the same channel </a:t>
            </a:r>
          </a:p>
          <a:p>
            <a:pPr>
              <a:buFontTx/>
              <a:buNone/>
            </a:pPr>
            <a:r>
              <a:rPr lang="en-US" altLang="en-US" sz="2400" dirty="0">
                <a:solidFill>
                  <a:schemeClr val="bg1">
                    <a:lumMod val="75000"/>
                  </a:schemeClr>
                </a:solidFill>
              </a:rPr>
              <a:t>B. Immediately turn off your transmitter and contact the nearest FCC office for assistance</a:t>
            </a:r>
          </a:p>
          <a:p>
            <a:pPr>
              <a:buFontTx/>
              <a:buNone/>
            </a:pPr>
            <a:r>
              <a:rPr lang="en-US" altLang="en-US" sz="2400" dirty="0">
                <a:solidFill>
                  <a:schemeClr val="bg1">
                    <a:lumMod val="75000"/>
                  </a:schemeClr>
                </a:solidFill>
              </a:rPr>
              <a:t>C. Install a harmonic </a:t>
            </a:r>
            <a:r>
              <a:rPr lang="en-US" altLang="en-US" sz="2400" dirty="0" err="1">
                <a:solidFill>
                  <a:schemeClr val="bg1">
                    <a:lumMod val="75000"/>
                  </a:schemeClr>
                </a:solidFill>
              </a:rPr>
              <a:t>doubler</a:t>
            </a:r>
            <a:r>
              <a:rPr lang="en-US" altLang="en-US" sz="2400" dirty="0">
                <a:solidFill>
                  <a:schemeClr val="bg1">
                    <a:lumMod val="75000"/>
                  </a:schemeClr>
                </a:solidFill>
              </a:rPr>
              <a:t> on the output of your transmitter and tune it until the interference is eliminated</a:t>
            </a:r>
          </a:p>
          <a:p>
            <a:pPr>
              <a:buFontTx/>
              <a:buNone/>
            </a:pPr>
            <a:r>
              <a:rPr lang="en-US" altLang="en-US" sz="2400" dirty="0">
                <a:solidFill>
                  <a:schemeClr val="bg1">
                    <a:lumMod val="65000"/>
                  </a:schemeClr>
                </a:solidFill>
              </a:rPr>
              <a:t>D. All these choices are correct</a:t>
            </a:r>
          </a:p>
        </p:txBody>
      </p:sp>
    </p:spTree>
    <p:extLst>
      <p:ext uri="{BB962C8B-B14F-4D97-AF65-F5344CB8AC3E}">
        <p14:creationId xmlns:p14="http://schemas.microsoft.com/office/powerpoint/2010/main" val="359921449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8098" name="Title 1"/>
          <p:cNvSpPr>
            <a:spLocks noGrp="1"/>
          </p:cNvSpPr>
          <p:nvPr>
            <p:ph type="title"/>
          </p:nvPr>
        </p:nvSpPr>
        <p:spPr/>
        <p:txBody>
          <a:bodyPr/>
          <a:lstStyle/>
          <a:p>
            <a:r>
              <a:rPr lang="en-US" altLang="en-US"/>
              <a:t>T7B07</a:t>
            </a:r>
          </a:p>
        </p:txBody>
      </p:sp>
      <p:sp>
        <p:nvSpPr>
          <p:cNvPr id="3" name="Content Placeholder 2"/>
          <p:cNvSpPr>
            <a:spLocks noGrp="1"/>
          </p:cNvSpPr>
          <p:nvPr>
            <p:ph idx="1"/>
          </p:nvPr>
        </p:nvSpPr>
        <p:spPr>
          <a:xfrm>
            <a:off x="475281" y="1417638"/>
            <a:ext cx="8229600" cy="4525963"/>
          </a:xfrm>
        </p:spPr>
        <p:txBody>
          <a:bodyPr/>
          <a:lstStyle/>
          <a:p>
            <a:pPr>
              <a:buFontTx/>
              <a:buNone/>
            </a:pPr>
            <a:r>
              <a:rPr lang="en-US" altLang="en-US" dirty="0"/>
              <a:t>Which of the following can reduce overload of a VHF transceiver by a nearby commercial FM station?</a:t>
            </a:r>
          </a:p>
          <a:p>
            <a:pPr>
              <a:buFontTx/>
              <a:buNone/>
            </a:pPr>
            <a:r>
              <a:rPr lang="en-US" altLang="en-US" dirty="0"/>
              <a:t>A. Installing an RF preamplifier</a:t>
            </a:r>
          </a:p>
          <a:p>
            <a:pPr>
              <a:buFontTx/>
              <a:buNone/>
            </a:pPr>
            <a:r>
              <a:rPr lang="en-US" altLang="en-US" dirty="0"/>
              <a:t>B. Using double-shielded coaxial cable</a:t>
            </a:r>
          </a:p>
          <a:p>
            <a:pPr>
              <a:buFontTx/>
              <a:buNone/>
            </a:pPr>
            <a:r>
              <a:rPr lang="en-US" altLang="en-US" dirty="0"/>
              <a:t>C. Installing bypass capacitors on the microphone cable</a:t>
            </a:r>
          </a:p>
          <a:p>
            <a:pPr>
              <a:buFontTx/>
              <a:buNone/>
            </a:pPr>
            <a:r>
              <a:rPr lang="en-US" altLang="en-US" dirty="0"/>
              <a:t>D. Installing a band-reject filter</a:t>
            </a:r>
          </a:p>
        </p:txBody>
      </p:sp>
    </p:spTree>
    <p:extLst>
      <p:ext uri="{BB962C8B-B14F-4D97-AF65-F5344CB8AC3E}">
        <p14:creationId xmlns:p14="http://schemas.microsoft.com/office/powerpoint/2010/main" val="167811409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8098" name="Title 1"/>
          <p:cNvSpPr>
            <a:spLocks noGrp="1"/>
          </p:cNvSpPr>
          <p:nvPr>
            <p:ph type="title"/>
          </p:nvPr>
        </p:nvSpPr>
        <p:spPr/>
        <p:txBody>
          <a:bodyPr/>
          <a:lstStyle/>
          <a:p>
            <a:r>
              <a:rPr lang="en-US" altLang="en-US"/>
              <a:t>T7B07</a:t>
            </a:r>
          </a:p>
        </p:txBody>
      </p:sp>
      <p:sp>
        <p:nvSpPr>
          <p:cNvPr id="3" name="Content Placeholder 2"/>
          <p:cNvSpPr>
            <a:spLocks noGrp="1"/>
          </p:cNvSpPr>
          <p:nvPr>
            <p:ph idx="1"/>
          </p:nvPr>
        </p:nvSpPr>
        <p:spPr>
          <a:xfrm>
            <a:off x="475281" y="1417638"/>
            <a:ext cx="8229600" cy="4525963"/>
          </a:xfrm>
        </p:spPr>
        <p:txBody>
          <a:bodyPr/>
          <a:lstStyle/>
          <a:p>
            <a:pPr>
              <a:buFontTx/>
              <a:buNone/>
            </a:pPr>
            <a:r>
              <a:rPr lang="en-US" altLang="en-US" dirty="0"/>
              <a:t>Which of the following can reduce overload of a VHF transceiver by a nearby commercial FM station?</a:t>
            </a:r>
          </a:p>
          <a:p>
            <a:pPr>
              <a:buFontTx/>
              <a:buNone/>
            </a:pPr>
            <a:r>
              <a:rPr lang="en-US" altLang="en-US" dirty="0">
                <a:solidFill>
                  <a:schemeClr val="bg1">
                    <a:lumMod val="75000"/>
                  </a:schemeClr>
                </a:solidFill>
              </a:rPr>
              <a:t>A. Installing an RF preamplifier</a:t>
            </a:r>
          </a:p>
          <a:p>
            <a:pPr>
              <a:buFontTx/>
              <a:buNone/>
            </a:pPr>
            <a:r>
              <a:rPr lang="en-US" altLang="en-US" dirty="0">
                <a:solidFill>
                  <a:schemeClr val="bg1">
                    <a:lumMod val="75000"/>
                  </a:schemeClr>
                </a:solidFill>
              </a:rPr>
              <a:t>B. Using double-shielded coaxial cable</a:t>
            </a:r>
          </a:p>
          <a:p>
            <a:pPr>
              <a:buFontTx/>
              <a:buNone/>
            </a:pPr>
            <a:r>
              <a:rPr lang="en-US" altLang="en-US" dirty="0">
                <a:solidFill>
                  <a:schemeClr val="bg1">
                    <a:lumMod val="75000"/>
                  </a:schemeClr>
                </a:solidFill>
              </a:rPr>
              <a:t>C. Installing bypass capacitors on the microphone cable</a:t>
            </a:r>
          </a:p>
          <a:p>
            <a:pPr>
              <a:buFontTx/>
              <a:buNone/>
            </a:pPr>
            <a:r>
              <a:rPr lang="en-US" altLang="en-US" dirty="0"/>
              <a:t>D. Installing a band-reject filter</a:t>
            </a:r>
          </a:p>
        </p:txBody>
      </p:sp>
    </p:spTree>
    <p:extLst>
      <p:ext uri="{BB962C8B-B14F-4D97-AF65-F5344CB8AC3E}">
        <p14:creationId xmlns:p14="http://schemas.microsoft.com/office/powerpoint/2010/main" val="133883873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22" name="Title 1"/>
          <p:cNvSpPr>
            <a:spLocks noGrp="1"/>
          </p:cNvSpPr>
          <p:nvPr>
            <p:ph type="title"/>
          </p:nvPr>
        </p:nvSpPr>
        <p:spPr/>
        <p:txBody>
          <a:bodyPr/>
          <a:lstStyle/>
          <a:p>
            <a:r>
              <a:rPr lang="en-US" altLang="en-US"/>
              <a:t>T7B08</a:t>
            </a:r>
          </a:p>
        </p:txBody>
      </p:sp>
      <p:sp>
        <p:nvSpPr>
          <p:cNvPr id="3" name="Content Placeholder 2"/>
          <p:cNvSpPr>
            <a:spLocks noGrp="1"/>
          </p:cNvSpPr>
          <p:nvPr>
            <p:ph idx="1"/>
          </p:nvPr>
        </p:nvSpPr>
        <p:spPr>
          <a:xfrm>
            <a:off x="457200" y="1295400"/>
            <a:ext cx="8229600" cy="5181600"/>
          </a:xfrm>
        </p:spPr>
        <p:txBody>
          <a:bodyPr/>
          <a:lstStyle/>
          <a:p>
            <a:pPr>
              <a:buFontTx/>
              <a:buNone/>
            </a:pPr>
            <a:r>
              <a:rPr lang="en-US" altLang="en-US" sz="2800" dirty="0"/>
              <a:t>What should you do if something in a neighbor’s home is causing harmful interference to your amateur station?</a:t>
            </a:r>
          </a:p>
          <a:p>
            <a:pPr>
              <a:buFontTx/>
              <a:buNone/>
            </a:pPr>
            <a:r>
              <a:rPr lang="en-US" altLang="en-US" sz="2800" dirty="0"/>
              <a:t>A. Work with your neighbor to identify the offending device</a:t>
            </a:r>
          </a:p>
          <a:p>
            <a:pPr>
              <a:buFontTx/>
              <a:buNone/>
            </a:pPr>
            <a:r>
              <a:rPr lang="en-US" altLang="en-US" sz="2800" dirty="0"/>
              <a:t>B. Politely inform your neighbor that FCC rules prohibit the use of devices that cause interference</a:t>
            </a:r>
          </a:p>
          <a:p>
            <a:pPr>
              <a:buFontTx/>
              <a:buNone/>
            </a:pPr>
            <a:r>
              <a:rPr lang="en-US" altLang="en-US" sz="2800" dirty="0"/>
              <a:t>C. Make sure your station meets the standards of good amateur practice</a:t>
            </a:r>
          </a:p>
          <a:p>
            <a:pPr>
              <a:buFontTx/>
              <a:buNone/>
            </a:pPr>
            <a:r>
              <a:rPr lang="en-US" altLang="en-US" sz="2800" dirty="0"/>
              <a:t>D. All these choices are correct</a:t>
            </a:r>
          </a:p>
        </p:txBody>
      </p:sp>
    </p:spTree>
    <p:extLst>
      <p:ext uri="{BB962C8B-B14F-4D97-AF65-F5344CB8AC3E}">
        <p14:creationId xmlns:p14="http://schemas.microsoft.com/office/powerpoint/2010/main" val="426341306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22" name="Title 1"/>
          <p:cNvSpPr>
            <a:spLocks noGrp="1"/>
          </p:cNvSpPr>
          <p:nvPr>
            <p:ph type="title"/>
          </p:nvPr>
        </p:nvSpPr>
        <p:spPr/>
        <p:txBody>
          <a:bodyPr/>
          <a:lstStyle/>
          <a:p>
            <a:r>
              <a:rPr lang="en-US" altLang="en-US"/>
              <a:t>T7B08</a:t>
            </a:r>
          </a:p>
        </p:txBody>
      </p:sp>
      <p:sp>
        <p:nvSpPr>
          <p:cNvPr id="3" name="Content Placeholder 2"/>
          <p:cNvSpPr>
            <a:spLocks noGrp="1"/>
          </p:cNvSpPr>
          <p:nvPr>
            <p:ph idx="1"/>
          </p:nvPr>
        </p:nvSpPr>
        <p:spPr>
          <a:xfrm>
            <a:off x="457200" y="1295400"/>
            <a:ext cx="8229600" cy="5181600"/>
          </a:xfrm>
        </p:spPr>
        <p:txBody>
          <a:bodyPr/>
          <a:lstStyle/>
          <a:p>
            <a:pPr>
              <a:buFontTx/>
              <a:buNone/>
            </a:pPr>
            <a:r>
              <a:rPr lang="en-US" altLang="en-US" sz="2800" dirty="0"/>
              <a:t>What should you do if something in a neighbor’s home is causing harmful interference to your amateur station?</a:t>
            </a:r>
          </a:p>
          <a:p>
            <a:pPr>
              <a:buFontTx/>
              <a:buNone/>
            </a:pPr>
            <a:r>
              <a:rPr lang="en-US" altLang="en-US" sz="2800" dirty="0">
                <a:solidFill>
                  <a:schemeClr val="bg1">
                    <a:lumMod val="65000"/>
                  </a:schemeClr>
                </a:solidFill>
              </a:rPr>
              <a:t>A. Work with your neighbor to identify the offending device</a:t>
            </a:r>
          </a:p>
          <a:p>
            <a:pPr>
              <a:buFontTx/>
              <a:buNone/>
            </a:pPr>
            <a:r>
              <a:rPr lang="en-US" altLang="en-US" sz="2800" dirty="0">
                <a:solidFill>
                  <a:schemeClr val="bg1">
                    <a:lumMod val="65000"/>
                  </a:schemeClr>
                </a:solidFill>
              </a:rPr>
              <a:t>B. Politely inform your neighbor that FCC rules prohibit the use of devices that cause interference</a:t>
            </a:r>
          </a:p>
          <a:p>
            <a:pPr>
              <a:buFontTx/>
              <a:buNone/>
            </a:pPr>
            <a:r>
              <a:rPr lang="en-US" altLang="en-US" sz="2800" dirty="0">
                <a:solidFill>
                  <a:schemeClr val="bg1">
                    <a:lumMod val="65000"/>
                  </a:schemeClr>
                </a:solidFill>
              </a:rPr>
              <a:t>C. Make sure your station meets the standards of good amateur practice</a:t>
            </a:r>
          </a:p>
          <a:p>
            <a:pPr>
              <a:buFontTx/>
              <a:buNone/>
            </a:pPr>
            <a:r>
              <a:rPr lang="en-US" altLang="en-US" sz="2800" dirty="0"/>
              <a:t>D. All these choices are correct</a:t>
            </a:r>
          </a:p>
        </p:txBody>
      </p:sp>
    </p:spTree>
    <p:extLst>
      <p:ext uri="{BB962C8B-B14F-4D97-AF65-F5344CB8AC3E}">
        <p14:creationId xmlns:p14="http://schemas.microsoft.com/office/powerpoint/2010/main" val="388680068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0146" name="Title 1"/>
          <p:cNvSpPr>
            <a:spLocks noGrp="1"/>
          </p:cNvSpPr>
          <p:nvPr>
            <p:ph type="title"/>
          </p:nvPr>
        </p:nvSpPr>
        <p:spPr/>
        <p:txBody>
          <a:bodyPr/>
          <a:lstStyle/>
          <a:p>
            <a:r>
              <a:rPr lang="en-US" altLang="en-US"/>
              <a:t>T7B09</a:t>
            </a:r>
          </a:p>
        </p:txBody>
      </p:sp>
      <p:sp>
        <p:nvSpPr>
          <p:cNvPr id="3" name="Content Placeholder 2"/>
          <p:cNvSpPr>
            <a:spLocks noGrp="1"/>
          </p:cNvSpPr>
          <p:nvPr>
            <p:ph idx="1"/>
          </p:nvPr>
        </p:nvSpPr>
        <p:spPr>
          <a:xfrm>
            <a:off x="457200" y="1447800"/>
            <a:ext cx="8229600" cy="4678363"/>
          </a:xfrm>
        </p:spPr>
        <p:txBody>
          <a:bodyPr/>
          <a:lstStyle/>
          <a:p>
            <a:pPr>
              <a:buFontTx/>
              <a:buNone/>
            </a:pPr>
            <a:r>
              <a:rPr lang="en-US" altLang="en-US" sz="3000" dirty="0"/>
              <a:t>What should be the first step to resolve non-fiber optic cable TV interference caused by your amateur radio transmission?</a:t>
            </a:r>
          </a:p>
          <a:p>
            <a:pPr>
              <a:buFontTx/>
              <a:buNone/>
            </a:pPr>
            <a:r>
              <a:rPr lang="en-US" altLang="en-US" sz="3000" dirty="0"/>
              <a:t>A. Add a low-pass filter to the TV antenna input</a:t>
            </a:r>
          </a:p>
          <a:p>
            <a:pPr>
              <a:buFontTx/>
              <a:buNone/>
            </a:pPr>
            <a:r>
              <a:rPr lang="en-US" altLang="en-US" sz="3000" dirty="0"/>
              <a:t>B. Add a high-pass filter to the TV antenna input</a:t>
            </a:r>
          </a:p>
          <a:p>
            <a:pPr>
              <a:buFontTx/>
              <a:buNone/>
            </a:pPr>
            <a:r>
              <a:rPr lang="en-US" altLang="en-US" sz="3000" dirty="0"/>
              <a:t>C. Add a preamplifier to the TV antenna input</a:t>
            </a:r>
          </a:p>
          <a:p>
            <a:pPr>
              <a:buFontTx/>
              <a:buNone/>
            </a:pPr>
            <a:r>
              <a:rPr lang="en-US" altLang="en-US" sz="3000" dirty="0"/>
              <a:t>D. Be sure all TV feed line coaxial connectors are installed properly</a:t>
            </a:r>
          </a:p>
        </p:txBody>
      </p:sp>
    </p:spTree>
    <p:extLst>
      <p:ext uri="{BB962C8B-B14F-4D97-AF65-F5344CB8AC3E}">
        <p14:creationId xmlns:p14="http://schemas.microsoft.com/office/powerpoint/2010/main" val="283112335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0146" name="Title 1"/>
          <p:cNvSpPr>
            <a:spLocks noGrp="1"/>
          </p:cNvSpPr>
          <p:nvPr>
            <p:ph type="title"/>
          </p:nvPr>
        </p:nvSpPr>
        <p:spPr/>
        <p:txBody>
          <a:bodyPr/>
          <a:lstStyle/>
          <a:p>
            <a:r>
              <a:rPr lang="en-US" altLang="en-US"/>
              <a:t>T7B09</a:t>
            </a:r>
          </a:p>
        </p:txBody>
      </p:sp>
      <p:sp>
        <p:nvSpPr>
          <p:cNvPr id="3" name="Content Placeholder 2"/>
          <p:cNvSpPr>
            <a:spLocks noGrp="1"/>
          </p:cNvSpPr>
          <p:nvPr>
            <p:ph idx="1"/>
          </p:nvPr>
        </p:nvSpPr>
        <p:spPr>
          <a:xfrm>
            <a:off x="457200" y="1447800"/>
            <a:ext cx="8229600" cy="4678363"/>
          </a:xfrm>
        </p:spPr>
        <p:txBody>
          <a:bodyPr/>
          <a:lstStyle/>
          <a:p>
            <a:pPr>
              <a:buFontTx/>
              <a:buNone/>
            </a:pPr>
            <a:r>
              <a:rPr lang="en-US" altLang="en-US" sz="3000" dirty="0"/>
              <a:t>What should be the first step to resolve non-fiber optic cable TV interference caused by your amateur radio transmission?</a:t>
            </a:r>
          </a:p>
          <a:p>
            <a:pPr>
              <a:buFontTx/>
              <a:buNone/>
            </a:pPr>
            <a:r>
              <a:rPr lang="en-US" altLang="en-US" sz="3000" dirty="0">
                <a:solidFill>
                  <a:schemeClr val="bg1">
                    <a:lumMod val="75000"/>
                  </a:schemeClr>
                </a:solidFill>
              </a:rPr>
              <a:t>A. Add a low-pass filter to the TV antenna input</a:t>
            </a:r>
          </a:p>
          <a:p>
            <a:pPr>
              <a:buFontTx/>
              <a:buNone/>
            </a:pPr>
            <a:r>
              <a:rPr lang="en-US" altLang="en-US" sz="3000" dirty="0">
                <a:solidFill>
                  <a:schemeClr val="bg1">
                    <a:lumMod val="75000"/>
                  </a:schemeClr>
                </a:solidFill>
              </a:rPr>
              <a:t>B. Add a high-pass filter to the TV antenna input</a:t>
            </a:r>
          </a:p>
          <a:p>
            <a:pPr>
              <a:buFontTx/>
              <a:buNone/>
            </a:pPr>
            <a:r>
              <a:rPr lang="en-US" altLang="en-US" sz="3000" dirty="0">
                <a:solidFill>
                  <a:schemeClr val="bg1">
                    <a:lumMod val="75000"/>
                  </a:schemeClr>
                </a:solidFill>
              </a:rPr>
              <a:t>C. Add a preamplifier to the TV antenna input</a:t>
            </a:r>
          </a:p>
          <a:p>
            <a:pPr>
              <a:buFontTx/>
              <a:buNone/>
            </a:pPr>
            <a:r>
              <a:rPr lang="en-US" altLang="en-US" sz="3000" dirty="0"/>
              <a:t>D. Be sure all TV feed line coaxial connectors are installed properly</a:t>
            </a:r>
          </a:p>
        </p:txBody>
      </p:sp>
    </p:spTree>
    <p:extLst>
      <p:ext uri="{BB962C8B-B14F-4D97-AF65-F5344CB8AC3E}">
        <p14:creationId xmlns:p14="http://schemas.microsoft.com/office/powerpoint/2010/main" val="3629050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1170" name="Title 1"/>
          <p:cNvSpPr>
            <a:spLocks noGrp="1"/>
          </p:cNvSpPr>
          <p:nvPr>
            <p:ph type="title"/>
          </p:nvPr>
        </p:nvSpPr>
        <p:spPr/>
        <p:txBody>
          <a:bodyPr/>
          <a:lstStyle/>
          <a:p>
            <a:r>
              <a:rPr lang="en-US" altLang="en-US"/>
              <a:t>T7B10</a:t>
            </a:r>
          </a:p>
        </p:txBody>
      </p:sp>
      <p:sp>
        <p:nvSpPr>
          <p:cNvPr id="3" name="Content Placeholder 2"/>
          <p:cNvSpPr>
            <a:spLocks noGrp="1"/>
          </p:cNvSpPr>
          <p:nvPr>
            <p:ph idx="1"/>
          </p:nvPr>
        </p:nvSpPr>
        <p:spPr/>
        <p:txBody>
          <a:bodyPr/>
          <a:lstStyle/>
          <a:p>
            <a:pPr>
              <a:buFontTx/>
              <a:buNone/>
            </a:pPr>
            <a:r>
              <a:rPr lang="en-US" altLang="en-US" dirty="0"/>
              <a:t>What might be a problem if you receive a report that your audio signal through an FM repeater is distorted or unintelligible?</a:t>
            </a:r>
          </a:p>
          <a:p>
            <a:pPr>
              <a:buFontTx/>
              <a:buNone/>
            </a:pPr>
            <a:r>
              <a:rPr lang="en-US" altLang="en-US" dirty="0"/>
              <a:t>A. Your transmitter is slightly off frequency</a:t>
            </a:r>
          </a:p>
          <a:p>
            <a:pPr>
              <a:buFontTx/>
              <a:buNone/>
            </a:pPr>
            <a:r>
              <a:rPr lang="en-US" altLang="en-US" dirty="0"/>
              <a:t>B. Your batteries are running low</a:t>
            </a:r>
          </a:p>
          <a:p>
            <a:pPr>
              <a:buFontTx/>
              <a:buNone/>
            </a:pPr>
            <a:r>
              <a:rPr lang="en-US" altLang="en-US" dirty="0"/>
              <a:t>C. You are in a bad location</a:t>
            </a:r>
          </a:p>
          <a:p>
            <a:pPr>
              <a:buFontTx/>
              <a:buNone/>
            </a:pPr>
            <a:r>
              <a:rPr lang="en-US" altLang="en-US" dirty="0"/>
              <a:t>D. All these choices are correct</a:t>
            </a:r>
          </a:p>
        </p:txBody>
      </p:sp>
    </p:spTree>
    <p:extLst>
      <p:ext uri="{BB962C8B-B14F-4D97-AF65-F5344CB8AC3E}">
        <p14:creationId xmlns:p14="http://schemas.microsoft.com/office/powerpoint/2010/main" val="770261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altLang="en-US">
                <a:solidFill>
                  <a:srgbClr val="0070C0"/>
                </a:solidFill>
              </a:rPr>
              <a:t>Text Color</a:t>
            </a:r>
          </a:p>
        </p:txBody>
      </p:sp>
      <p:sp>
        <p:nvSpPr>
          <p:cNvPr id="8195" name="Content Placeholder 2"/>
          <p:cNvSpPr>
            <a:spLocks noGrp="1"/>
          </p:cNvSpPr>
          <p:nvPr>
            <p:ph idx="1"/>
          </p:nvPr>
        </p:nvSpPr>
        <p:spPr/>
        <p:txBody>
          <a:bodyPr/>
          <a:lstStyle/>
          <a:p>
            <a:r>
              <a:rPr lang="en-US" altLang="en-US"/>
              <a:t>Black: Original/Official questions and information in original format (unaltered).</a:t>
            </a:r>
          </a:p>
          <a:p>
            <a:endParaRPr lang="en-US" altLang="en-US"/>
          </a:p>
          <a:p>
            <a:r>
              <a:rPr lang="en-US" altLang="en-US">
                <a:solidFill>
                  <a:srgbClr val="FF0000"/>
                </a:solidFill>
              </a:rPr>
              <a:t>Red: Original information text color simply changed to highlight subject.</a:t>
            </a:r>
          </a:p>
          <a:p>
            <a:endParaRPr lang="en-US" altLang="en-US">
              <a:solidFill>
                <a:srgbClr val="FF0000"/>
              </a:solidFill>
            </a:endParaRPr>
          </a:p>
          <a:p>
            <a:r>
              <a:rPr lang="en-US" altLang="en-US">
                <a:solidFill>
                  <a:srgbClr val="0070C0"/>
                </a:solidFill>
              </a:rPr>
              <a:t>Blue: Notes and information added by Rich (W6EC).</a:t>
            </a:r>
          </a:p>
        </p:txBody>
      </p:sp>
    </p:spTree>
    <p:extLst>
      <p:ext uri="{BB962C8B-B14F-4D97-AF65-F5344CB8AC3E}">
        <p14:creationId xmlns:p14="http://schemas.microsoft.com/office/powerpoint/2010/main" val="141669710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1170" name="Title 1"/>
          <p:cNvSpPr>
            <a:spLocks noGrp="1"/>
          </p:cNvSpPr>
          <p:nvPr>
            <p:ph type="title"/>
          </p:nvPr>
        </p:nvSpPr>
        <p:spPr/>
        <p:txBody>
          <a:bodyPr/>
          <a:lstStyle/>
          <a:p>
            <a:r>
              <a:rPr lang="en-US" altLang="en-US"/>
              <a:t>T7B10</a:t>
            </a:r>
          </a:p>
        </p:txBody>
      </p:sp>
      <p:sp>
        <p:nvSpPr>
          <p:cNvPr id="3" name="Content Placeholder 2"/>
          <p:cNvSpPr>
            <a:spLocks noGrp="1"/>
          </p:cNvSpPr>
          <p:nvPr>
            <p:ph idx="1"/>
          </p:nvPr>
        </p:nvSpPr>
        <p:spPr/>
        <p:txBody>
          <a:bodyPr/>
          <a:lstStyle/>
          <a:p>
            <a:pPr>
              <a:buFontTx/>
              <a:buNone/>
            </a:pPr>
            <a:r>
              <a:rPr lang="en-US" altLang="en-US" dirty="0"/>
              <a:t>What might be a problem if you receive a report that your audio signal through an FM repeater is distorted or unintelligible?</a:t>
            </a:r>
          </a:p>
          <a:p>
            <a:pPr>
              <a:buFontTx/>
              <a:buNone/>
            </a:pPr>
            <a:r>
              <a:rPr lang="en-US" altLang="en-US" dirty="0">
                <a:solidFill>
                  <a:schemeClr val="bg1">
                    <a:lumMod val="65000"/>
                  </a:schemeClr>
                </a:solidFill>
              </a:rPr>
              <a:t>A. Your transmitter is slightly off frequency</a:t>
            </a:r>
          </a:p>
          <a:p>
            <a:pPr>
              <a:buFontTx/>
              <a:buNone/>
            </a:pPr>
            <a:r>
              <a:rPr lang="en-US" altLang="en-US" dirty="0">
                <a:solidFill>
                  <a:schemeClr val="bg1">
                    <a:lumMod val="65000"/>
                  </a:schemeClr>
                </a:solidFill>
              </a:rPr>
              <a:t>B. Your batteries are running low</a:t>
            </a:r>
          </a:p>
          <a:p>
            <a:pPr>
              <a:buFontTx/>
              <a:buNone/>
            </a:pPr>
            <a:r>
              <a:rPr lang="en-US" altLang="en-US" dirty="0">
                <a:solidFill>
                  <a:schemeClr val="bg1">
                    <a:lumMod val="65000"/>
                  </a:schemeClr>
                </a:solidFill>
              </a:rPr>
              <a:t>C. You are in a bad location</a:t>
            </a:r>
          </a:p>
          <a:p>
            <a:pPr>
              <a:buFontTx/>
              <a:buNone/>
            </a:pPr>
            <a:r>
              <a:rPr lang="en-US" altLang="en-US" dirty="0"/>
              <a:t>D. All these choices are correct</a:t>
            </a:r>
          </a:p>
        </p:txBody>
      </p:sp>
    </p:spTree>
    <p:extLst>
      <p:ext uri="{BB962C8B-B14F-4D97-AF65-F5344CB8AC3E}">
        <p14:creationId xmlns:p14="http://schemas.microsoft.com/office/powerpoint/2010/main" val="155123855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2194" name="Title 1"/>
          <p:cNvSpPr>
            <a:spLocks noGrp="1"/>
          </p:cNvSpPr>
          <p:nvPr>
            <p:ph type="title"/>
          </p:nvPr>
        </p:nvSpPr>
        <p:spPr/>
        <p:txBody>
          <a:bodyPr/>
          <a:lstStyle/>
          <a:p>
            <a:r>
              <a:rPr lang="en-US" altLang="en-US"/>
              <a:t>T7B11</a:t>
            </a:r>
          </a:p>
        </p:txBody>
      </p:sp>
      <p:sp>
        <p:nvSpPr>
          <p:cNvPr id="3" name="Content Placeholder 2"/>
          <p:cNvSpPr>
            <a:spLocks noGrp="1"/>
          </p:cNvSpPr>
          <p:nvPr>
            <p:ph idx="1"/>
          </p:nvPr>
        </p:nvSpPr>
        <p:spPr>
          <a:xfrm>
            <a:off x="457200" y="1295400"/>
            <a:ext cx="8229600" cy="5029200"/>
          </a:xfrm>
        </p:spPr>
        <p:txBody>
          <a:bodyPr/>
          <a:lstStyle/>
          <a:p>
            <a:pPr>
              <a:buFontTx/>
              <a:buNone/>
            </a:pPr>
            <a:r>
              <a:rPr lang="en-US" altLang="en-US" dirty="0"/>
              <a:t>What is a symptom of RF feedback in a transmitter or transceiver?</a:t>
            </a:r>
          </a:p>
          <a:p>
            <a:pPr>
              <a:buFontTx/>
              <a:buNone/>
            </a:pPr>
            <a:r>
              <a:rPr lang="en-US" altLang="en-US" dirty="0"/>
              <a:t>A. Excessive SWR at the antenna connection</a:t>
            </a:r>
          </a:p>
          <a:p>
            <a:pPr>
              <a:buFontTx/>
              <a:buNone/>
            </a:pPr>
            <a:r>
              <a:rPr lang="en-US" altLang="en-US" dirty="0"/>
              <a:t>B. The transmitter will not stay on the desired frequency</a:t>
            </a:r>
          </a:p>
          <a:p>
            <a:pPr>
              <a:buFontTx/>
              <a:buNone/>
            </a:pPr>
            <a:r>
              <a:rPr lang="en-US" altLang="en-US" dirty="0"/>
              <a:t>C. Reports of garbled, distorted, or unintelligible voice transmissions</a:t>
            </a:r>
          </a:p>
          <a:p>
            <a:pPr>
              <a:buFontTx/>
              <a:buNone/>
            </a:pPr>
            <a:r>
              <a:rPr lang="en-US" altLang="en-US" dirty="0"/>
              <a:t>D. Frequent blowing of power supply fuses</a:t>
            </a:r>
          </a:p>
        </p:txBody>
      </p:sp>
    </p:spTree>
    <p:extLst>
      <p:ext uri="{BB962C8B-B14F-4D97-AF65-F5344CB8AC3E}">
        <p14:creationId xmlns:p14="http://schemas.microsoft.com/office/powerpoint/2010/main" val="257241514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2194" name="Title 1"/>
          <p:cNvSpPr>
            <a:spLocks noGrp="1"/>
          </p:cNvSpPr>
          <p:nvPr>
            <p:ph type="title"/>
          </p:nvPr>
        </p:nvSpPr>
        <p:spPr/>
        <p:txBody>
          <a:bodyPr/>
          <a:lstStyle/>
          <a:p>
            <a:r>
              <a:rPr lang="en-US" altLang="en-US"/>
              <a:t>T7B11</a:t>
            </a:r>
          </a:p>
        </p:txBody>
      </p:sp>
      <p:sp>
        <p:nvSpPr>
          <p:cNvPr id="3" name="Content Placeholder 2"/>
          <p:cNvSpPr>
            <a:spLocks noGrp="1"/>
          </p:cNvSpPr>
          <p:nvPr>
            <p:ph idx="1"/>
          </p:nvPr>
        </p:nvSpPr>
        <p:spPr>
          <a:xfrm>
            <a:off x="457200" y="1295400"/>
            <a:ext cx="8229600" cy="5029200"/>
          </a:xfrm>
        </p:spPr>
        <p:txBody>
          <a:bodyPr/>
          <a:lstStyle/>
          <a:p>
            <a:pPr>
              <a:buFontTx/>
              <a:buNone/>
            </a:pPr>
            <a:r>
              <a:rPr lang="en-US" altLang="en-US" dirty="0"/>
              <a:t>What is a symptom of RF feedback in a transmitter or transceiver?</a:t>
            </a:r>
          </a:p>
          <a:p>
            <a:pPr>
              <a:buFontTx/>
              <a:buNone/>
            </a:pPr>
            <a:r>
              <a:rPr lang="en-US" altLang="en-US" dirty="0">
                <a:solidFill>
                  <a:schemeClr val="bg1">
                    <a:lumMod val="75000"/>
                  </a:schemeClr>
                </a:solidFill>
              </a:rPr>
              <a:t>A. Excessive SWR at the antenna connection</a:t>
            </a:r>
          </a:p>
          <a:p>
            <a:pPr>
              <a:buFontTx/>
              <a:buNone/>
            </a:pPr>
            <a:r>
              <a:rPr lang="en-US" altLang="en-US" dirty="0">
                <a:solidFill>
                  <a:schemeClr val="bg1">
                    <a:lumMod val="75000"/>
                  </a:schemeClr>
                </a:solidFill>
              </a:rPr>
              <a:t>B. The transmitter will not stay on the desired frequency</a:t>
            </a:r>
          </a:p>
          <a:p>
            <a:pPr>
              <a:buFontTx/>
              <a:buNone/>
            </a:pPr>
            <a:r>
              <a:rPr lang="en-US" altLang="en-US" dirty="0"/>
              <a:t>C. Reports of garbled, distorted, or unintelligible voice transmissions</a:t>
            </a:r>
          </a:p>
          <a:p>
            <a:pPr>
              <a:buFontTx/>
              <a:buNone/>
            </a:pPr>
            <a:r>
              <a:rPr lang="en-US" altLang="en-US" dirty="0">
                <a:solidFill>
                  <a:schemeClr val="bg1">
                    <a:lumMod val="75000"/>
                  </a:schemeClr>
                </a:solidFill>
              </a:rPr>
              <a:t>D. Frequent blowing of power supply fuses</a:t>
            </a:r>
          </a:p>
        </p:txBody>
      </p:sp>
    </p:spTree>
    <p:extLst>
      <p:ext uri="{BB962C8B-B14F-4D97-AF65-F5344CB8AC3E}">
        <p14:creationId xmlns:p14="http://schemas.microsoft.com/office/powerpoint/2010/main" val="248928620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4242" name="Content Placeholder 2"/>
          <p:cNvSpPr>
            <a:spLocks noGrp="1"/>
          </p:cNvSpPr>
          <p:nvPr>
            <p:ph idx="1"/>
          </p:nvPr>
        </p:nvSpPr>
        <p:spPr/>
        <p:txBody>
          <a:bodyPr/>
          <a:lstStyle/>
          <a:p>
            <a:r>
              <a:rPr lang="en-US" altLang="en-US" b="1" dirty="0"/>
              <a:t>T7C – Antenna and transmission line measurements and troubleshooting: measuring SWR, effects of high SWR, causes of feed line failures; Basic coaxial cable characteristics; Use of dummy loads when testing</a:t>
            </a:r>
          </a:p>
          <a:p>
            <a:endParaRPr lang="en-US" altLang="en-US" b="1" dirty="0"/>
          </a:p>
          <a:p>
            <a:r>
              <a:rPr lang="en-US" altLang="en-US" b="1" dirty="0"/>
              <a:t>#25 of 35</a:t>
            </a:r>
            <a:endParaRPr lang="en-US" altLang="en-US" dirty="0"/>
          </a:p>
        </p:txBody>
      </p:sp>
    </p:spTree>
    <p:extLst>
      <p:ext uri="{BB962C8B-B14F-4D97-AF65-F5344CB8AC3E}">
        <p14:creationId xmlns:p14="http://schemas.microsoft.com/office/powerpoint/2010/main" val="10504751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5266" name="Title 1"/>
          <p:cNvSpPr>
            <a:spLocks noGrp="1"/>
          </p:cNvSpPr>
          <p:nvPr>
            <p:ph type="title"/>
          </p:nvPr>
        </p:nvSpPr>
        <p:spPr/>
        <p:txBody>
          <a:bodyPr/>
          <a:lstStyle/>
          <a:p>
            <a:r>
              <a:rPr lang="en-US" altLang="en-US"/>
              <a:t>T7C01</a:t>
            </a:r>
          </a:p>
        </p:txBody>
      </p:sp>
      <p:sp>
        <p:nvSpPr>
          <p:cNvPr id="3" name="Content Placeholder 2"/>
          <p:cNvSpPr>
            <a:spLocks noGrp="1"/>
          </p:cNvSpPr>
          <p:nvPr>
            <p:ph idx="1"/>
          </p:nvPr>
        </p:nvSpPr>
        <p:spPr>
          <a:xfrm>
            <a:off x="457200" y="1600200"/>
            <a:ext cx="8229600" cy="4724400"/>
          </a:xfrm>
        </p:spPr>
        <p:txBody>
          <a:bodyPr/>
          <a:lstStyle/>
          <a:p>
            <a:pPr>
              <a:buFontTx/>
              <a:buNone/>
            </a:pPr>
            <a:r>
              <a:rPr lang="en-US" altLang="en-US" dirty="0"/>
              <a:t>What is the primary purpose of a dummy load?</a:t>
            </a:r>
          </a:p>
          <a:p>
            <a:pPr>
              <a:buFontTx/>
              <a:buNone/>
            </a:pPr>
            <a:r>
              <a:rPr lang="en-US" altLang="en-US" dirty="0"/>
              <a:t>A. To prevent transmitting signals over the air when making tests</a:t>
            </a:r>
          </a:p>
          <a:p>
            <a:pPr>
              <a:buFontTx/>
              <a:buNone/>
            </a:pPr>
            <a:r>
              <a:rPr lang="en-US" altLang="en-US" dirty="0"/>
              <a:t>B. To prevent over-modulation of a transmitter</a:t>
            </a:r>
          </a:p>
          <a:p>
            <a:pPr>
              <a:buFontTx/>
              <a:buNone/>
            </a:pPr>
            <a:r>
              <a:rPr lang="en-US" altLang="en-US" dirty="0"/>
              <a:t>C. To improve the efficiency of an antenna</a:t>
            </a:r>
          </a:p>
          <a:p>
            <a:pPr>
              <a:buFontTx/>
              <a:buNone/>
            </a:pPr>
            <a:r>
              <a:rPr lang="en-US" altLang="en-US" dirty="0"/>
              <a:t>D. To improve the signal-to-noise ratio of a receiver</a:t>
            </a:r>
          </a:p>
        </p:txBody>
      </p:sp>
    </p:spTree>
    <p:extLst>
      <p:ext uri="{BB962C8B-B14F-4D97-AF65-F5344CB8AC3E}">
        <p14:creationId xmlns:p14="http://schemas.microsoft.com/office/powerpoint/2010/main" val="99354037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5266" name="Title 1"/>
          <p:cNvSpPr>
            <a:spLocks noGrp="1"/>
          </p:cNvSpPr>
          <p:nvPr>
            <p:ph type="title"/>
          </p:nvPr>
        </p:nvSpPr>
        <p:spPr/>
        <p:txBody>
          <a:bodyPr/>
          <a:lstStyle/>
          <a:p>
            <a:r>
              <a:rPr lang="en-US" altLang="en-US"/>
              <a:t>T7C01</a:t>
            </a:r>
          </a:p>
        </p:txBody>
      </p:sp>
      <p:sp>
        <p:nvSpPr>
          <p:cNvPr id="3" name="Content Placeholder 2"/>
          <p:cNvSpPr>
            <a:spLocks noGrp="1"/>
          </p:cNvSpPr>
          <p:nvPr>
            <p:ph idx="1"/>
          </p:nvPr>
        </p:nvSpPr>
        <p:spPr/>
        <p:txBody>
          <a:bodyPr/>
          <a:lstStyle/>
          <a:p>
            <a:pPr>
              <a:buFontTx/>
              <a:buNone/>
            </a:pPr>
            <a:r>
              <a:rPr lang="en-US" altLang="en-US" dirty="0"/>
              <a:t>What is the primary purpose of a dummy load?</a:t>
            </a:r>
          </a:p>
          <a:p>
            <a:pPr>
              <a:buFontTx/>
              <a:buNone/>
            </a:pPr>
            <a:r>
              <a:rPr lang="en-US" altLang="en-US" dirty="0"/>
              <a:t>A. To prevent transmitting signals over the air when making tests</a:t>
            </a:r>
          </a:p>
          <a:p>
            <a:pPr>
              <a:buFontTx/>
              <a:buNone/>
            </a:pPr>
            <a:r>
              <a:rPr lang="en-US" altLang="en-US" dirty="0">
                <a:solidFill>
                  <a:schemeClr val="bg1">
                    <a:lumMod val="75000"/>
                  </a:schemeClr>
                </a:solidFill>
              </a:rPr>
              <a:t>B. To prevent over-modulation of a transmitter</a:t>
            </a:r>
          </a:p>
          <a:p>
            <a:pPr>
              <a:buFontTx/>
              <a:buNone/>
            </a:pPr>
            <a:r>
              <a:rPr lang="en-US" altLang="en-US" dirty="0">
                <a:solidFill>
                  <a:schemeClr val="bg1">
                    <a:lumMod val="75000"/>
                  </a:schemeClr>
                </a:solidFill>
              </a:rPr>
              <a:t>C. To improve the efficiency of an antenna</a:t>
            </a:r>
          </a:p>
          <a:p>
            <a:pPr>
              <a:buFontTx/>
              <a:buNone/>
            </a:pPr>
            <a:r>
              <a:rPr lang="en-US" altLang="en-US" dirty="0">
                <a:solidFill>
                  <a:schemeClr val="bg1">
                    <a:lumMod val="75000"/>
                  </a:schemeClr>
                </a:solidFill>
              </a:rPr>
              <a:t>D. To improve the signal-to-noise ratio of a receiver</a:t>
            </a:r>
          </a:p>
        </p:txBody>
      </p:sp>
    </p:spTree>
    <p:extLst>
      <p:ext uri="{BB962C8B-B14F-4D97-AF65-F5344CB8AC3E}">
        <p14:creationId xmlns:p14="http://schemas.microsoft.com/office/powerpoint/2010/main" val="206745159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6290" name="Title 1"/>
          <p:cNvSpPr>
            <a:spLocks noGrp="1"/>
          </p:cNvSpPr>
          <p:nvPr>
            <p:ph type="title"/>
          </p:nvPr>
        </p:nvSpPr>
        <p:spPr/>
        <p:txBody>
          <a:bodyPr/>
          <a:lstStyle/>
          <a:p>
            <a:r>
              <a:rPr lang="en-US" altLang="en-US"/>
              <a:t>T7C02</a:t>
            </a:r>
          </a:p>
        </p:txBody>
      </p:sp>
      <p:sp>
        <p:nvSpPr>
          <p:cNvPr id="3" name="Content Placeholder 2"/>
          <p:cNvSpPr>
            <a:spLocks noGrp="1"/>
          </p:cNvSpPr>
          <p:nvPr>
            <p:ph idx="1"/>
          </p:nvPr>
        </p:nvSpPr>
        <p:spPr/>
        <p:txBody>
          <a:bodyPr/>
          <a:lstStyle/>
          <a:p>
            <a:pPr>
              <a:buFontTx/>
              <a:buNone/>
            </a:pPr>
            <a:r>
              <a:rPr lang="en-US" altLang="en-US" dirty="0"/>
              <a:t>Which of the following is used to determine if an antenna is resonant at the desired operating frequency?</a:t>
            </a:r>
          </a:p>
          <a:p>
            <a:pPr>
              <a:buFontTx/>
              <a:buNone/>
            </a:pPr>
            <a:r>
              <a:rPr lang="en-US" altLang="en-US" dirty="0"/>
              <a:t>A. A VTVM</a:t>
            </a:r>
          </a:p>
          <a:p>
            <a:pPr>
              <a:buFontTx/>
              <a:buNone/>
            </a:pPr>
            <a:r>
              <a:rPr lang="en-US" altLang="en-US" dirty="0"/>
              <a:t>B. An antenna analyzer</a:t>
            </a:r>
          </a:p>
          <a:p>
            <a:pPr>
              <a:buFontTx/>
              <a:buNone/>
            </a:pPr>
            <a:r>
              <a:rPr lang="en-US" altLang="en-US" dirty="0"/>
              <a:t>C. A Q meter</a:t>
            </a:r>
          </a:p>
          <a:p>
            <a:pPr>
              <a:buFontTx/>
              <a:buNone/>
            </a:pPr>
            <a:r>
              <a:rPr lang="en-US" altLang="en-US" dirty="0"/>
              <a:t>D. A frequency counter</a:t>
            </a:r>
          </a:p>
        </p:txBody>
      </p:sp>
    </p:spTree>
    <p:extLst>
      <p:ext uri="{BB962C8B-B14F-4D97-AF65-F5344CB8AC3E}">
        <p14:creationId xmlns:p14="http://schemas.microsoft.com/office/powerpoint/2010/main" val="399633317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6290" name="Title 1"/>
          <p:cNvSpPr>
            <a:spLocks noGrp="1"/>
          </p:cNvSpPr>
          <p:nvPr>
            <p:ph type="title"/>
          </p:nvPr>
        </p:nvSpPr>
        <p:spPr/>
        <p:txBody>
          <a:bodyPr/>
          <a:lstStyle/>
          <a:p>
            <a:r>
              <a:rPr lang="en-US" altLang="en-US"/>
              <a:t>T7C02</a:t>
            </a:r>
          </a:p>
        </p:txBody>
      </p:sp>
      <p:sp>
        <p:nvSpPr>
          <p:cNvPr id="3" name="Content Placeholder 2"/>
          <p:cNvSpPr>
            <a:spLocks noGrp="1"/>
          </p:cNvSpPr>
          <p:nvPr>
            <p:ph idx="1"/>
          </p:nvPr>
        </p:nvSpPr>
        <p:spPr/>
        <p:txBody>
          <a:bodyPr/>
          <a:lstStyle/>
          <a:p>
            <a:pPr>
              <a:buFontTx/>
              <a:buNone/>
            </a:pPr>
            <a:r>
              <a:rPr lang="en-US" altLang="en-US" dirty="0"/>
              <a:t>Which of the following is used to determine if an antenna is resonant at the desired operating frequency?</a:t>
            </a:r>
          </a:p>
          <a:p>
            <a:pPr>
              <a:buFontTx/>
              <a:buNone/>
            </a:pPr>
            <a:r>
              <a:rPr lang="en-US" altLang="en-US" dirty="0">
                <a:solidFill>
                  <a:schemeClr val="bg1">
                    <a:lumMod val="75000"/>
                  </a:schemeClr>
                </a:solidFill>
              </a:rPr>
              <a:t>A. A VTVM</a:t>
            </a:r>
          </a:p>
          <a:p>
            <a:pPr>
              <a:buFontTx/>
              <a:buNone/>
            </a:pPr>
            <a:r>
              <a:rPr lang="en-US" altLang="en-US" dirty="0"/>
              <a:t>B. An antenna analyzer</a:t>
            </a:r>
          </a:p>
          <a:p>
            <a:pPr>
              <a:buFontTx/>
              <a:buNone/>
            </a:pPr>
            <a:r>
              <a:rPr lang="en-US" altLang="en-US" dirty="0">
                <a:solidFill>
                  <a:schemeClr val="bg1">
                    <a:lumMod val="75000"/>
                  </a:schemeClr>
                </a:solidFill>
              </a:rPr>
              <a:t>C. A Q meter</a:t>
            </a:r>
          </a:p>
          <a:p>
            <a:pPr>
              <a:buFontTx/>
              <a:buNone/>
            </a:pPr>
            <a:r>
              <a:rPr lang="en-US" altLang="en-US" dirty="0">
                <a:solidFill>
                  <a:schemeClr val="bg1">
                    <a:lumMod val="75000"/>
                  </a:schemeClr>
                </a:solidFill>
              </a:rPr>
              <a:t>D. A frequency counter</a:t>
            </a:r>
          </a:p>
        </p:txBody>
      </p:sp>
    </p:spTree>
    <p:extLst>
      <p:ext uri="{BB962C8B-B14F-4D97-AF65-F5344CB8AC3E}">
        <p14:creationId xmlns:p14="http://schemas.microsoft.com/office/powerpoint/2010/main" val="57522084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7314" name="Title 1"/>
          <p:cNvSpPr>
            <a:spLocks noGrp="1"/>
          </p:cNvSpPr>
          <p:nvPr>
            <p:ph type="title"/>
          </p:nvPr>
        </p:nvSpPr>
        <p:spPr/>
        <p:txBody>
          <a:bodyPr/>
          <a:lstStyle/>
          <a:p>
            <a:r>
              <a:rPr lang="en-US" altLang="en-US"/>
              <a:t>T7C03</a:t>
            </a:r>
          </a:p>
        </p:txBody>
      </p:sp>
      <p:sp>
        <p:nvSpPr>
          <p:cNvPr id="3" name="Content Placeholder 2"/>
          <p:cNvSpPr>
            <a:spLocks noGrp="1"/>
          </p:cNvSpPr>
          <p:nvPr>
            <p:ph idx="1"/>
          </p:nvPr>
        </p:nvSpPr>
        <p:spPr>
          <a:xfrm>
            <a:off x="457200" y="1295400"/>
            <a:ext cx="8229600" cy="4876800"/>
          </a:xfrm>
        </p:spPr>
        <p:txBody>
          <a:bodyPr/>
          <a:lstStyle/>
          <a:p>
            <a:pPr>
              <a:buFontTx/>
              <a:buNone/>
              <a:defRPr/>
            </a:pPr>
            <a:r>
              <a:rPr lang="en-US" dirty="0"/>
              <a:t>What does a dummy load consist of?</a:t>
            </a:r>
          </a:p>
          <a:p>
            <a:pPr>
              <a:buFontTx/>
              <a:buNone/>
              <a:defRPr/>
            </a:pPr>
            <a:r>
              <a:rPr lang="en-US" dirty="0"/>
              <a:t>A. A high-gain amplifier and a TR switch</a:t>
            </a:r>
          </a:p>
          <a:p>
            <a:pPr>
              <a:buFontTx/>
              <a:buNone/>
              <a:defRPr/>
            </a:pPr>
            <a:r>
              <a:rPr lang="en-US" dirty="0"/>
              <a:t>B. A non-inductive resistor mounted on a heat sink</a:t>
            </a:r>
          </a:p>
          <a:p>
            <a:pPr>
              <a:buFontTx/>
              <a:buNone/>
              <a:defRPr/>
            </a:pPr>
            <a:r>
              <a:rPr lang="en-US" dirty="0"/>
              <a:t>C. A low-voltage power supply and a DC relay</a:t>
            </a:r>
          </a:p>
          <a:p>
            <a:pPr>
              <a:buFontTx/>
              <a:buNone/>
              <a:defRPr/>
            </a:pPr>
            <a:r>
              <a:rPr lang="en-US" dirty="0"/>
              <a:t>D. A 50-ohm reactance used to terminate a transmission line </a:t>
            </a:r>
          </a:p>
        </p:txBody>
      </p:sp>
    </p:spTree>
    <p:extLst>
      <p:ext uri="{BB962C8B-B14F-4D97-AF65-F5344CB8AC3E}">
        <p14:creationId xmlns:p14="http://schemas.microsoft.com/office/powerpoint/2010/main" val="363578616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7314" name="Title 1"/>
          <p:cNvSpPr>
            <a:spLocks noGrp="1"/>
          </p:cNvSpPr>
          <p:nvPr>
            <p:ph type="title"/>
          </p:nvPr>
        </p:nvSpPr>
        <p:spPr/>
        <p:txBody>
          <a:bodyPr/>
          <a:lstStyle/>
          <a:p>
            <a:r>
              <a:rPr lang="en-US" altLang="en-US"/>
              <a:t>T7C03</a:t>
            </a:r>
          </a:p>
        </p:txBody>
      </p:sp>
      <p:sp>
        <p:nvSpPr>
          <p:cNvPr id="3" name="Content Placeholder 2"/>
          <p:cNvSpPr>
            <a:spLocks noGrp="1"/>
          </p:cNvSpPr>
          <p:nvPr>
            <p:ph idx="1"/>
          </p:nvPr>
        </p:nvSpPr>
        <p:spPr>
          <a:xfrm>
            <a:off x="457200" y="1295400"/>
            <a:ext cx="8229600" cy="4876800"/>
          </a:xfrm>
        </p:spPr>
        <p:txBody>
          <a:bodyPr/>
          <a:lstStyle/>
          <a:p>
            <a:pPr>
              <a:buFontTx/>
              <a:buNone/>
              <a:defRPr/>
            </a:pPr>
            <a:r>
              <a:rPr lang="en-US" dirty="0"/>
              <a:t>What does a dummy load consist of?</a:t>
            </a:r>
          </a:p>
          <a:p>
            <a:pPr>
              <a:buFontTx/>
              <a:buNone/>
              <a:defRPr/>
            </a:pPr>
            <a:r>
              <a:rPr lang="en-US" dirty="0">
                <a:solidFill>
                  <a:schemeClr val="bg1">
                    <a:lumMod val="75000"/>
                  </a:schemeClr>
                </a:solidFill>
              </a:rPr>
              <a:t>A. A high-gain amplifier and a TR switch</a:t>
            </a:r>
          </a:p>
          <a:p>
            <a:pPr>
              <a:buFontTx/>
              <a:buNone/>
              <a:defRPr/>
            </a:pPr>
            <a:r>
              <a:rPr lang="en-US" dirty="0"/>
              <a:t>B. A non-inductive resistor mounted on a heat sink</a:t>
            </a:r>
          </a:p>
          <a:p>
            <a:pPr>
              <a:buFontTx/>
              <a:buNone/>
              <a:defRPr/>
            </a:pPr>
            <a:r>
              <a:rPr lang="en-US" dirty="0">
                <a:solidFill>
                  <a:schemeClr val="bg1">
                    <a:lumMod val="75000"/>
                  </a:schemeClr>
                </a:solidFill>
              </a:rPr>
              <a:t>C. A low-voltage power supply and a DC relay</a:t>
            </a:r>
          </a:p>
          <a:p>
            <a:pPr>
              <a:buFontTx/>
              <a:buNone/>
              <a:defRPr/>
            </a:pPr>
            <a:r>
              <a:rPr lang="en-US" dirty="0">
                <a:solidFill>
                  <a:schemeClr val="bg1">
                    <a:lumMod val="75000"/>
                  </a:schemeClr>
                </a:solidFill>
              </a:rPr>
              <a:t>D. A 50-ohm reactance used to terminate a transmission line </a:t>
            </a:r>
          </a:p>
        </p:txBody>
      </p:sp>
    </p:spTree>
    <p:extLst>
      <p:ext uri="{BB962C8B-B14F-4D97-AF65-F5344CB8AC3E}">
        <p14:creationId xmlns:p14="http://schemas.microsoft.com/office/powerpoint/2010/main" val="39994626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7618" name="Content Placeholder 2"/>
          <p:cNvSpPr>
            <a:spLocks noGrp="1"/>
          </p:cNvSpPr>
          <p:nvPr>
            <p:ph idx="1"/>
          </p:nvPr>
        </p:nvSpPr>
        <p:spPr/>
        <p:txBody>
          <a:bodyPr/>
          <a:lstStyle/>
          <a:p>
            <a:r>
              <a:rPr lang="en-US" altLang="en-US" b="1" dirty="0"/>
              <a:t>SUBELEMENT T7 – PRACTICAL CIRCUITS </a:t>
            </a:r>
          </a:p>
          <a:p>
            <a:endParaRPr lang="en-US" altLang="en-US" b="1" dirty="0"/>
          </a:p>
          <a:p>
            <a:r>
              <a:rPr lang="en-US" altLang="en-US" b="1" dirty="0"/>
              <a:t>[4 Exam Questions - 4 Groups]</a:t>
            </a:r>
            <a:endParaRPr lang="en-US" altLang="en-US" dirty="0"/>
          </a:p>
        </p:txBody>
      </p:sp>
    </p:spTree>
    <p:extLst>
      <p:ext uri="{BB962C8B-B14F-4D97-AF65-F5344CB8AC3E}">
        <p14:creationId xmlns:p14="http://schemas.microsoft.com/office/powerpoint/2010/main" val="18051537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8338" name="Title 1"/>
          <p:cNvSpPr>
            <a:spLocks noGrp="1"/>
          </p:cNvSpPr>
          <p:nvPr>
            <p:ph type="title"/>
          </p:nvPr>
        </p:nvSpPr>
        <p:spPr/>
        <p:txBody>
          <a:bodyPr/>
          <a:lstStyle/>
          <a:p>
            <a:r>
              <a:rPr lang="en-US" altLang="en-US"/>
              <a:t>T7C04</a:t>
            </a:r>
          </a:p>
        </p:txBody>
      </p:sp>
      <p:sp>
        <p:nvSpPr>
          <p:cNvPr id="3" name="Content Placeholder 2"/>
          <p:cNvSpPr>
            <a:spLocks noGrp="1"/>
          </p:cNvSpPr>
          <p:nvPr>
            <p:ph idx="1"/>
          </p:nvPr>
        </p:nvSpPr>
        <p:spPr/>
        <p:txBody>
          <a:bodyPr/>
          <a:lstStyle/>
          <a:p>
            <a:pPr>
              <a:buFontTx/>
              <a:buNone/>
            </a:pPr>
            <a:r>
              <a:rPr lang="en-US" altLang="en-US" dirty="0"/>
              <a:t>What reading on an SWR meter indicates a perfect impedance match between the antenna and the feed line?</a:t>
            </a:r>
          </a:p>
          <a:p>
            <a:pPr>
              <a:buFontTx/>
              <a:buNone/>
            </a:pPr>
            <a:r>
              <a:rPr lang="en-US" altLang="en-US" dirty="0"/>
              <a:t>A. 50:50</a:t>
            </a:r>
          </a:p>
          <a:p>
            <a:pPr>
              <a:buFontTx/>
              <a:buNone/>
            </a:pPr>
            <a:r>
              <a:rPr lang="en-US" altLang="en-US" dirty="0"/>
              <a:t>B. Zero</a:t>
            </a:r>
          </a:p>
          <a:p>
            <a:pPr>
              <a:buFontTx/>
              <a:buNone/>
            </a:pPr>
            <a:r>
              <a:rPr lang="en-US" altLang="en-US" dirty="0"/>
              <a:t>C. 1:1</a:t>
            </a:r>
          </a:p>
          <a:p>
            <a:pPr>
              <a:buFontTx/>
              <a:buNone/>
            </a:pPr>
            <a:r>
              <a:rPr lang="en-US" altLang="en-US" dirty="0"/>
              <a:t>D. Full Scale</a:t>
            </a:r>
          </a:p>
        </p:txBody>
      </p:sp>
    </p:spTree>
    <p:extLst>
      <p:ext uri="{BB962C8B-B14F-4D97-AF65-F5344CB8AC3E}">
        <p14:creationId xmlns:p14="http://schemas.microsoft.com/office/powerpoint/2010/main" val="43597002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8338" name="Title 1"/>
          <p:cNvSpPr>
            <a:spLocks noGrp="1"/>
          </p:cNvSpPr>
          <p:nvPr>
            <p:ph type="title"/>
          </p:nvPr>
        </p:nvSpPr>
        <p:spPr/>
        <p:txBody>
          <a:bodyPr/>
          <a:lstStyle/>
          <a:p>
            <a:r>
              <a:rPr lang="en-US" altLang="en-US"/>
              <a:t>T7C04</a:t>
            </a:r>
          </a:p>
        </p:txBody>
      </p:sp>
      <p:sp>
        <p:nvSpPr>
          <p:cNvPr id="3" name="Content Placeholder 2"/>
          <p:cNvSpPr>
            <a:spLocks noGrp="1"/>
          </p:cNvSpPr>
          <p:nvPr>
            <p:ph idx="1"/>
          </p:nvPr>
        </p:nvSpPr>
        <p:spPr/>
        <p:txBody>
          <a:bodyPr/>
          <a:lstStyle/>
          <a:p>
            <a:pPr>
              <a:buFontTx/>
              <a:buNone/>
            </a:pPr>
            <a:r>
              <a:rPr lang="en-US" altLang="en-US" dirty="0"/>
              <a:t>What reading on an SWR meter indicates a perfect impedance match between the antenna and the feed line?</a:t>
            </a:r>
          </a:p>
          <a:p>
            <a:pPr>
              <a:buFontTx/>
              <a:buNone/>
            </a:pPr>
            <a:r>
              <a:rPr lang="en-US" altLang="en-US" dirty="0">
                <a:solidFill>
                  <a:schemeClr val="bg1">
                    <a:lumMod val="75000"/>
                  </a:schemeClr>
                </a:solidFill>
              </a:rPr>
              <a:t>A. 50:50</a:t>
            </a:r>
          </a:p>
          <a:p>
            <a:pPr>
              <a:buFontTx/>
              <a:buNone/>
            </a:pPr>
            <a:r>
              <a:rPr lang="en-US" altLang="en-US" dirty="0">
                <a:solidFill>
                  <a:schemeClr val="bg1">
                    <a:lumMod val="75000"/>
                  </a:schemeClr>
                </a:solidFill>
              </a:rPr>
              <a:t>B. Zero</a:t>
            </a:r>
          </a:p>
          <a:p>
            <a:pPr>
              <a:buFontTx/>
              <a:buNone/>
            </a:pPr>
            <a:r>
              <a:rPr lang="en-US" altLang="en-US" dirty="0"/>
              <a:t>C. 1:1</a:t>
            </a:r>
          </a:p>
          <a:p>
            <a:pPr>
              <a:buFontTx/>
              <a:buNone/>
            </a:pPr>
            <a:r>
              <a:rPr lang="en-US" altLang="en-US" dirty="0">
                <a:solidFill>
                  <a:schemeClr val="bg1">
                    <a:lumMod val="75000"/>
                  </a:schemeClr>
                </a:solidFill>
              </a:rPr>
              <a:t>D. Full Scale</a:t>
            </a:r>
          </a:p>
        </p:txBody>
      </p:sp>
    </p:spTree>
    <p:extLst>
      <p:ext uri="{BB962C8B-B14F-4D97-AF65-F5344CB8AC3E}">
        <p14:creationId xmlns:p14="http://schemas.microsoft.com/office/powerpoint/2010/main" val="169222279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62" name="Title 1"/>
          <p:cNvSpPr>
            <a:spLocks noGrp="1"/>
          </p:cNvSpPr>
          <p:nvPr>
            <p:ph type="title"/>
          </p:nvPr>
        </p:nvSpPr>
        <p:spPr/>
        <p:txBody>
          <a:bodyPr/>
          <a:lstStyle/>
          <a:p>
            <a:r>
              <a:rPr lang="en-US" altLang="en-US"/>
              <a:t>T7C05</a:t>
            </a:r>
          </a:p>
        </p:txBody>
      </p:sp>
      <p:sp>
        <p:nvSpPr>
          <p:cNvPr id="3" name="Content Placeholder 2"/>
          <p:cNvSpPr>
            <a:spLocks noGrp="1"/>
          </p:cNvSpPr>
          <p:nvPr>
            <p:ph idx="1"/>
          </p:nvPr>
        </p:nvSpPr>
        <p:spPr>
          <a:xfrm>
            <a:off x="457200" y="1166018"/>
            <a:ext cx="8229600" cy="4525963"/>
          </a:xfrm>
        </p:spPr>
        <p:txBody>
          <a:bodyPr/>
          <a:lstStyle/>
          <a:p>
            <a:pPr>
              <a:buFontTx/>
              <a:buNone/>
            </a:pPr>
            <a:r>
              <a:rPr lang="en-US" altLang="en-US" dirty="0"/>
              <a:t>Why do most solid-state transmitters reduce output power as SWR increases beyond a certain level?</a:t>
            </a:r>
          </a:p>
          <a:p>
            <a:pPr>
              <a:buFontTx/>
              <a:buNone/>
            </a:pPr>
            <a:r>
              <a:rPr lang="en-US" altLang="en-US" dirty="0"/>
              <a:t>A. To protect the output amplifier transistors</a:t>
            </a:r>
          </a:p>
          <a:p>
            <a:pPr>
              <a:buFontTx/>
              <a:buNone/>
            </a:pPr>
            <a:r>
              <a:rPr lang="en-US" altLang="en-US" dirty="0"/>
              <a:t>B. To comply with FCC rules on spectral purity</a:t>
            </a:r>
          </a:p>
          <a:p>
            <a:pPr>
              <a:buFontTx/>
              <a:buNone/>
            </a:pPr>
            <a:r>
              <a:rPr lang="en-US" altLang="en-US" dirty="0"/>
              <a:t>C. Because power supplies cannot supply enough current at high SWR</a:t>
            </a:r>
          </a:p>
          <a:p>
            <a:pPr>
              <a:buFontTx/>
              <a:buNone/>
            </a:pPr>
            <a:r>
              <a:rPr lang="en-US" altLang="en-US" dirty="0"/>
              <a:t>D. To lower the SWR on the transmission line</a:t>
            </a:r>
          </a:p>
        </p:txBody>
      </p:sp>
    </p:spTree>
    <p:extLst>
      <p:ext uri="{BB962C8B-B14F-4D97-AF65-F5344CB8AC3E}">
        <p14:creationId xmlns:p14="http://schemas.microsoft.com/office/powerpoint/2010/main" val="170532412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62" name="Title 1"/>
          <p:cNvSpPr>
            <a:spLocks noGrp="1"/>
          </p:cNvSpPr>
          <p:nvPr>
            <p:ph type="title"/>
          </p:nvPr>
        </p:nvSpPr>
        <p:spPr/>
        <p:txBody>
          <a:bodyPr/>
          <a:lstStyle/>
          <a:p>
            <a:r>
              <a:rPr lang="en-US" altLang="en-US"/>
              <a:t>T7C05</a:t>
            </a:r>
          </a:p>
        </p:txBody>
      </p:sp>
      <p:sp>
        <p:nvSpPr>
          <p:cNvPr id="3" name="Content Placeholder 2"/>
          <p:cNvSpPr>
            <a:spLocks noGrp="1"/>
          </p:cNvSpPr>
          <p:nvPr>
            <p:ph idx="1"/>
          </p:nvPr>
        </p:nvSpPr>
        <p:spPr>
          <a:xfrm>
            <a:off x="457200" y="1166018"/>
            <a:ext cx="8229600" cy="4525963"/>
          </a:xfrm>
        </p:spPr>
        <p:txBody>
          <a:bodyPr/>
          <a:lstStyle/>
          <a:p>
            <a:pPr>
              <a:buFontTx/>
              <a:buNone/>
            </a:pPr>
            <a:r>
              <a:rPr lang="en-US" altLang="en-US" dirty="0"/>
              <a:t>Why do most solid-state transmitters reduce output power as SWR increases beyond a certain level?</a:t>
            </a:r>
          </a:p>
          <a:p>
            <a:pPr>
              <a:buFontTx/>
              <a:buNone/>
            </a:pPr>
            <a:r>
              <a:rPr lang="en-US" altLang="en-US" dirty="0"/>
              <a:t>A. To protect the output amplifier transistors</a:t>
            </a:r>
          </a:p>
          <a:p>
            <a:pPr>
              <a:buFontTx/>
              <a:buNone/>
            </a:pPr>
            <a:r>
              <a:rPr lang="en-US" altLang="en-US" dirty="0">
                <a:solidFill>
                  <a:schemeClr val="bg1">
                    <a:lumMod val="75000"/>
                  </a:schemeClr>
                </a:solidFill>
              </a:rPr>
              <a:t>B. To comply with FCC rules on spectral purity</a:t>
            </a:r>
          </a:p>
          <a:p>
            <a:pPr>
              <a:buFontTx/>
              <a:buNone/>
            </a:pPr>
            <a:r>
              <a:rPr lang="en-US" altLang="en-US" dirty="0">
                <a:solidFill>
                  <a:schemeClr val="bg1">
                    <a:lumMod val="75000"/>
                  </a:schemeClr>
                </a:solidFill>
              </a:rPr>
              <a:t>C. Because power supplies cannot supply enough current at high SWR</a:t>
            </a:r>
          </a:p>
          <a:p>
            <a:pPr>
              <a:buFontTx/>
              <a:buNone/>
            </a:pPr>
            <a:r>
              <a:rPr lang="en-US" altLang="en-US" dirty="0">
                <a:solidFill>
                  <a:schemeClr val="bg1">
                    <a:lumMod val="75000"/>
                  </a:schemeClr>
                </a:solidFill>
              </a:rPr>
              <a:t>D. To lower the SWR on the transmission line</a:t>
            </a:r>
          </a:p>
        </p:txBody>
      </p:sp>
    </p:spTree>
    <p:extLst>
      <p:ext uri="{BB962C8B-B14F-4D97-AF65-F5344CB8AC3E}">
        <p14:creationId xmlns:p14="http://schemas.microsoft.com/office/powerpoint/2010/main" val="269843869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0386" name="Title 1"/>
          <p:cNvSpPr>
            <a:spLocks noGrp="1"/>
          </p:cNvSpPr>
          <p:nvPr>
            <p:ph type="title"/>
          </p:nvPr>
        </p:nvSpPr>
        <p:spPr/>
        <p:txBody>
          <a:bodyPr/>
          <a:lstStyle/>
          <a:p>
            <a:r>
              <a:rPr lang="en-US" altLang="en-US"/>
              <a:t>T7C06</a:t>
            </a:r>
          </a:p>
        </p:txBody>
      </p:sp>
      <p:sp>
        <p:nvSpPr>
          <p:cNvPr id="3" name="Content Placeholder 2"/>
          <p:cNvSpPr>
            <a:spLocks noGrp="1"/>
          </p:cNvSpPr>
          <p:nvPr>
            <p:ph idx="1"/>
          </p:nvPr>
        </p:nvSpPr>
        <p:spPr/>
        <p:txBody>
          <a:bodyPr/>
          <a:lstStyle/>
          <a:p>
            <a:pPr>
              <a:buFontTx/>
              <a:buNone/>
            </a:pPr>
            <a:r>
              <a:rPr lang="en-US" altLang="en-US" dirty="0"/>
              <a:t>What does an SWR reading of 4:1 indicate?</a:t>
            </a:r>
          </a:p>
          <a:p>
            <a:pPr>
              <a:buFontTx/>
              <a:buNone/>
            </a:pPr>
            <a:r>
              <a:rPr lang="en-US" altLang="en-US" dirty="0"/>
              <a:t>A. Loss of -4 dB</a:t>
            </a:r>
          </a:p>
          <a:p>
            <a:pPr>
              <a:buFontTx/>
              <a:buNone/>
            </a:pPr>
            <a:r>
              <a:rPr lang="en-US" altLang="en-US" dirty="0"/>
              <a:t>B. Good impedance match</a:t>
            </a:r>
          </a:p>
          <a:p>
            <a:pPr>
              <a:buFontTx/>
              <a:buNone/>
            </a:pPr>
            <a:r>
              <a:rPr lang="en-US" altLang="en-US" dirty="0"/>
              <a:t>C. Gain of +4 dB</a:t>
            </a:r>
          </a:p>
          <a:p>
            <a:pPr>
              <a:buFontTx/>
              <a:buNone/>
            </a:pPr>
            <a:r>
              <a:rPr lang="en-US" altLang="en-US" dirty="0"/>
              <a:t>D. Impedance mismatch</a:t>
            </a:r>
          </a:p>
        </p:txBody>
      </p:sp>
    </p:spTree>
    <p:extLst>
      <p:ext uri="{BB962C8B-B14F-4D97-AF65-F5344CB8AC3E}">
        <p14:creationId xmlns:p14="http://schemas.microsoft.com/office/powerpoint/2010/main" val="43426190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0386" name="Title 1"/>
          <p:cNvSpPr>
            <a:spLocks noGrp="1"/>
          </p:cNvSpPr>
          <p:nvPr>
            <p:ph type="title"/>
          </p:nvPr>
        </p:nvSpPr>
        <p:spPr/>
        <p:txBody>
          <a:bodyPr/>
          <a:lstStyle/>
          <a:p>
            <a:r>
              <a:rPr lang="en-US" altLang="en-US"/>
              <a:t>T7C06</a:t>
            </a:r>
          </a:p>
        </p:txBody>
      </p:sp>
      <p:sp>
        <p:nvSpPr>
          <p:cNvPr id="3" name="Content Placeholder 2"/>
          <p:cNvSpPr>
            <a:spLocks noGrp="1"/>
          </p:cNvSpPr>
          <p:nvPr>
            <p:ph idx="1"/>
          </p:nvPr>
        </p:nvSpPr>
        <p:spPr/>
        <p:txBody>
          <a:bodyPr/>
          <a:lstStyle/>
          <a:p>
            <a:pPr>
              <a:buFontTx/>
              <a:buNone/>
            </a:pPr>
            <a:r>
              <a:rPr lang="en-US" altLang="en-US" dirty="0"/>
              <a:t>What does an SWR reading of 4:1 indicate?</a:t>
            </a:r>
          </a:p>
          <a:p>
            <a:pPr>
              <a:buFontTx/>
              <a:buNone/>
            </a:pPr>
            <a:r>
              <a:rPr lang="en-US" altLang="en-US" dirty="0">
                <a:solidFill>
                  <a:schemeClr val="bg1">
                    <a:lumMod val="75000"/>
                  </a:schemeClr>
                </a:solidFill>
              </a:rPr>
              <a:t>A. Loss of -4 dB</a:t>
            </a:r>
          </a:p>
          <a:p>
            <a:pPr>
              <a:buFontTx/>
              <a:buNone/>
            </a:pPr>
            <a:r>
              <a:rPr lang="en-US" altLang="en-US" dirty="0">
                <a:solidFill>
                  <a:schemeClr val="bg1">
                    <a:lumMod val="75000"/>
                  </a:schemeClr>
                </a:solidFill>
              </a:rPr>
              <a:t>B. Good impedance match</a:t>
            </a:r>
          </a:p>
          <a:p>
            <a:pPr>
              <a:buFontTx/>
              <a:buNone/>
            </a:pPr>
            <a:r>
              <a:rPr lang="en-US" altLang="en-US" dirty="0">
                <a:solidFill>
                  <a:schemeClr val="bg1">
                    <a:lumMod val="75000"/>
                  </a:schemeClr>
                </a:solidFill>
              </a:rPr>
              <a:t>C. Gain of +4 dB</a:t>
            </a:r>
          </a:p>
          <a:p>
            <a:pPr>
              <a:buFontTx/>
              <a:buNone/>
            </a:pPr>
            <a:r>
              <a:rPr lang="en-US" altLang="en-US" dirty="0"/>
              <a:t>D. Impedance mismatch</a:t>
            </a:r>
          </a:p>
        </p:txBody>
      </p:sp>
    </p:spTree>
    <p:extLst>
      <p:ext uri="{BB962C8B-B14F-4D97-AF65-F5344CB8AC3E}">
        <p14:creationId xmlns:p14="http://schemas.microsoft.com/office/powerpoint/2010/main" val="232016101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1410" name="Title 1"/>
          <p:cNvSpPr>
            <a:spLocks noGrp="1"/>
          </p:cNvSpPr>
          <p:nvPr>
            <p:ph type="title"/>
          </p:nvPr>
        </p:nvSpPr>
        <p:spPr/>
        <p:txBody>
          <a:bodyPr/>
          <a:lstStyle/>
          <a:p>
            <a:r>
              <a:rPr lang="en-US" altLang="en-US"/>
              <a:t>T7C07</a:t>
            </a:r>
          </a:p>
        </p:txBody>
      </p:sp>
      <p:sp>
        <p:nvSpPr>
          <p:cNvPr id="3" name="Content Placeholder 2"/>
          <p:cNvSpPr>
            <a:spLocks noGrp="1"/>
          </p:cNvSpPr>
          <p:nvPr>
            <p:ph idx="1"/>
          </p:nvPr>
        </p:nvSpPr>
        <p:spPr/>
        <p:txBody>
          <a:bodyPr/>
          <a:lstStyle/>
          <a:p>
            <a:pPr>
              <a:buFontTx/>
              <a:buNone/>
            </a:pPr>
            <a:r>
              <a:rPr lang="en-US" altLang="en-US" dirty="0"/>
              <a:t>What happens to power lost in a feed line?</a:t>
            </a:r>
          </a:p>
          <a:p>
            <a:pPr>
              <a:buFontTx/>
              <a:buNone/>
            </a:pPr>
            <a:r>
              <a:rPr lang="en-US" altLang="en-US" dirty="0"/>
              <a:t>A. It increases the SWR</a:t>
            </a:r>
          </a:p>
          <a:p>
            <a:pPr>
              <a:buFontTx/>
              <a:buNone/>
            </a:pPr>
            <a:r>
              <a:rPr lang="en-US" altLang="en-US" dirty="0"/>
              <a:t>B. It is radiated as harmonics</a:t>
            </a:r>
          </a:p>
          <a:p>
            <a:pPr>
              <a:buFontTx/>
              <a:buNone/>
            </a:pPr>
            <a:r>
              <a:rPr lang="en-US" altLang="en-US" dirty="0"/>
              <a:t>C. It is converted into heat</a:t>
            </a:r>
          </a:p>
          <a:p>
            <a:pPr>
              <a:buFontTx/>
              <a:buNone/>
            </a:pPr>
            <a:r>
              <a:rPr lang="en-US" altLang="en-US" dirty="0"/>
              <a:t>D. It distorts the signal</a:t>
            </a:r>
          </a:p>
        </p:txBody>
      </p:sp>
    </p:spTree>
    <p:extLst>
      <p:ext uri="{BB962C8B-B14F-4D97-AF65-F5344CB8AC3E}">
        <p14:creationId xmlns:p14="http://schemas.microsoft.com/office/powerpoint/2010/main" val="212324668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1410" name="Title 1"/>
          <p:cNvSpPr>
            <a:spLocks noGrp="1"/>
          </p:cNvSpPr>
          <p:nvPr>
            <p:ph type="title"/>
          </p:nvPr>
        </p:nvSpPr>
        <p:spPr/>
        <p:txBody>
          <a:bodyPr/>
          <a:lstStyle/>
          <a:p>
            <a:r>
              <a:rPr lang="en-US" altLang="en-US"/>
              <a:t>T7C07</a:t>
            </a:r>
          </a:p>
        </p:txBody>
      </p:sp>
      <p:sp>
        <p:nvSpPr>
          <p:cNvPr id="3" name="Content Placeholder 2"/>
          <p:cNvSpPr>
            <a:spLocks noGrp="1"/>
          </p:cNvSpPr>
          <p:nvPr>
            <p:ph idx="1"/>
          </p:nvPr>
        </p:nvSpPr>
        <p:spPr/>
        <p:txBody>
          <a:bodyPr/>
          <a:lstStyle/>
          <a:p>
            <a:pPr>
              <a:buFontTx/>
              <a:buNone/>
            </a:pPr>
            <a:r>
              <a:rPr lang="en-US" altLang="en-US" dirty="0"/>
              <a:t>What happens to power lost in a feed line?</a:t>
            </a:r>
          </a:p>
          <a:p>
            <a:pPr>
              <a:buFontTx/>
              <a:buNone/>
            </a:pPr>
            <a:r>
              <a:rPr lang="en-US" altLang="en-US" dirty="0">
                <a:solidFill>
                  <a:schemeClr val="bg1">
                    <a:lumMod val="75000"/>
                  </a:schemeClr>
                </a:solidFill>
              </a:rPr>
              <a:t>A. It increases the SWR</a:t>
            </a:r>
          </a:p>
          <a:p>
            <a:pPr>
              <a:buFontTx/>
              <a:buNone/>
            </a:pPr>
            <a:r>
              <a:rPr lang="en-US" altLang="en-US" dirty="0">
                <a:solidFill>
                  <a:schemeClr val="bg1">
                    <a:lumMod val="75000"/>
                  </a:schemeClr>
                </a:solidFill>
              </a:rPr>
              <a:t>B. It is radiated as harmonics</a:t>
            </a:r>
          </a:p>
          <a:p>
            <a:pPr>
              <a:buFontTx/>
              <a:buNone/>
            </a:pPr>
            <a:r>
              <a:rPr lang="en-US" altLang="en-US" dirty="0"/>
              <a:t>C. It is converted into heat</a:t>
            </a:r>
          </a:p>
          <a:p>
            <a:pPr>
              <a:buFontTx/>
              <a:buNone/>
            </a:pPr>
            <a:r>
              <a:rPr lang="en-US" altLang="en-US" dirty="0">
                <a:solidFill>
                  <a:schemeClr val="bg1">
                    <a:lumMod val="75000"/>
                  </a:schemeClr>
                </a:solidFill>
              </a:rPr>
              <a:t>D. It distorts the signal</a:t>
            </a:r>
          </a:p>
        </p:txBody>
      </p:sp>
    </p:spTree>
    <p:extLst>
      <p:ext uri="{BB962C8B-B14F-4D97-AF65-F5344CB8AC3E}">
        <p14:creationId xmlns:p14="http://schemas.microsoft.com/office/powerpoint/2010/main" val="151557595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2434" name="Title 1"/>
          <p:cNvSpPr>
            <a:spLocks noGrp="1"/>
          </p:cNvSpPr>
          <p:nvPr>
            <p:ph type="title"/>
          </p:nvPr>
        </p:nvSpPr>
        <p:spPr/>
        <p:txBody>
          <a:bodyPr/>
          <a:lstStyle/>
          <a:p>
            <a:r>
              <a:rPr lang="en-US" altLang="en-US"/>
              <a:t>T7C08</a:t>
            </a:r>
          </a:p>
        </p:txBody>
      </p:sp>
      <p:sp>
        <p:nvSpPr>
          <p:cNvPr id="3" name="Content Placeholder 2"/>
          <p:cNvSpPr>
            <a:spLocks noGrp="1"/>
          </p:cNvSpPr>
          <p:nvPr>
            <p:ph idx="1"/>
          </p:nvPr>
        </p:nvSpPr>
        <p:spPr/>
        <p:txBody>
          <a:bodyPr/>
          <a:lstStyle/>
          <a:p>
            <a:pPr>
              <a:buFontTx/>
              <a:buNone/>
            </a:pPr>
            <a:r>
              <a:rPr lang="en-US" altLang="en-US" dirty="0"/>
              <a:t>Which instrument can be used to determine SWR? </a:t>
            </a:r>
          </a:p>
          <a:p>
            <a:pPr>
              <a:buFontTx/>
              <a:buNone/>
            </a:pPr>
            <a:r>
              <a:rPr lang="en-US" altLang="en-US" dirty="0"/>
              <a:t>A. Voltmeter</a:t>
            </a:r>
          </a:p>
          <a:p>
            <a:pPr>
              <a:buFontTx/>
              <a:buNone/>
            </a:pPr>
            <a:r>
              <a:rPr lang="en-US" altLang="en-US" dirty="0"/>
              <a:t>B. Ohmmeter</a:t>
            </a:r>
          </a:p>
          <a:p>
            <a:pPr>
              <a:buFontTx/>
              <a:buNone/>
            </a:pPr>
            <a:r>
              <a:rPr lang="en-US" altLang="en-US" dirty="0"/>
              <a:t>C. Iambic pentameter</a:t>
            </a:r>
          </a:p>
          <a:p>
            <a:pPr>
              <a:buFontTx/>
              <a:buNone/>
            </a:pPr>
            <a:r>
              <a:rPr lang="en-US" altLang="en-US" dirty="0"/>
              <a:t>D. Directional wattmeter</a:t>
            </a:r>
          </a:p>
        </p:txBody>
      </p:sp>
    </p:spTree>
    <p:extLst>
      <p:ext uri="{BB962C8B-B14F-4D97-AF65-F5344CB8AC3E}">
        <p14:creationId xmlns:p14="http://schemas.microsoft.com/office/powerpoint/2010/main" val="119765215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2434" name="Title 1"/>
          <p:cNvSpPr>
            <a:spLocks noGrp="1"/>
          </p:cNvSpPr>
          <p:nvPr>
            <p:ph type="title"/>
          </p:nvPr>
        </p:nvSpPr>
        <p:spPr/>
        <p:txBody>
          <a:bodyPr/>
          <a:lstStyle/>
          <a:p>
            <a:r>
              <a:rPr lang="en-US" altLang="en-US"/>
              <a:t>T7C08</a:t>
            </a:r>
          </a:p>
        </p:txBody>
      </p:sp>
      <p:sp>
        <p:nvSpPr>
          <p:cNvPr id="3" name="Content Placeholder 2"/>
          <p:cNvSpPr>
            <a:spLocks noGrp="1"/>
          </p:cNvSpPr>
          <p:nvPr>
            <p:ph idx="1"/>
          </p:nvPr>
        </p:nvSpPr>
        <p:spPr/>
        <p:txBody>
          <a:bodyPr/>
          <a:lstStyle/>
          <a:p>
            <a:pPr>
              <a:buFontTx/>
              <a:buNone/>
            </a:pPr>
            <a:r>
              <a:rPr lang="en-US" altLang="en-US" dirty="0"/>
              <a:t>Which instrument can be used to determine SWR? </a:t>
            </a:r>
          </a:p>
          <a:p>
            <a:pPr>
              <a:buFontTx/>
              <a:buNone/>
            </a:pPr>
            <a:r>
              <a:rPr lang="en-US" altLang="en-US" dirty="0">
                <a:solidFill>
                  <a:schemeClr val="bg1">
                    <a:lumMod val="75000"/>
                  </a:schemeClr>
                </a:solidFill>
              </a:rPr>
              <a:t>A. Voltmeter</a:t>
            </a:r>
          </a:p>
          <a:p>
            <a:pPr>
              <a:buFontTx/>
              <a:buNone/>
            </a:pPr>
            <a:r>
              <a:rPr lang="en-US" altLang="en-US" dirty="0">
                <a:solidFill>
                  <a:schemeClr val="bg1">
                    <a:lumMod val="75000"/>
                  </a:schemeClr>
                </a:solidFill>
              </a:rPr>
              <a:t>B. Ohmmeter</a:t>
            </a:r>
          </a:p>
          <a:p>
            <a:pPr>
              <a:buFontTx/>
              <a:buNone/>
            </a:pPr>
            <a:r>
              <a:rPr lang="en-US" altLang="en-US" dirty="0">
                <a:solidFill>
                  <a:schemeClr val="bg1">
                    <a:lumMod val="75000"/>
                  </a:schemeClr>
                </a:solidFill>
              </a:rPr>
              <a:t>C. Iambic pentameter</a:t>
            </a:r>
          </a:p>
          <a:p>
            <a:pPr>
              <a:buFontTx/>
              <a:buNone/>
            </a:pPr>
            <a:r>
              <a:rPr lang="en-US" altLang="en-US" dirty="0"/>
              <a:t>D. Directional wattmeter</a:t>
            </a:r>
          </a:p>
        </p:txBody>
      </p:sp>
    </p:spTree>
    <p:extLst>
      <p:ext uri="{BB962C8B-B14F-4D97-AF65-F5344CB8AC3E}">
        <p14:creationId xmlns:p14="http://schemas.microsoft.com/office/powerpoint/2010/main" val="37610775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42" name="Content Placeholder 2"/>
          <p:cNvSpPr>
            <a:spLocks noGrp="1"/>
          </p:cNvSpPr>
          <p:nvPr>
            <p:ph idx="1"/>
          </p:nvPr>
        </p:nvSpPr>
        <p:spPr/>
        <p:txBody>
          <a:bodyPr/>
          <a:lstStyle/>
          <a:p>
            <a:r>
              <a:rPr lang="en-US" altLang="en-US" b="1" dirty="0"/>
              <a:t>T7A – Station equipment: receivers, transceivers, transmitter amplifiers, receive amplifiers, transverters; Basic radio circuit concepts and terminology: sensitivity, selectivity, mixers, oscillators, PTT, modulation</a:t>
            </a:r>
          </a:p>
          <a:p>
            <a:endParaRPr lang="en-US" altLang="en-US" b="1" dirty="0"/>
          </a:p>
          <a:p>
            <a:pPr marL="0" indent="0">
              <a:buNone/>
            </a:pPr>
            <a:r>
              <a:rPr lang="en-US" altLang="en-US" b="1" dirty="0"/>
              <a:t>#23 of 35</a:t>
            </a:r>
            <a:endParaRPr lang="en-US" altLang="en-US" dirty="0"/>
          </a:p>
        </p:txBody>
      </p:sp>
    </p:spTree>
    <p:extLst>
      <p:ext uri="{BB962C8B-B14F-4D97-AF65-F5344CB8AC3E}">
        <p14:creationId xmlns:p14="http://schemas.microsoft.com/office/powerpoint/2010/main" val="298328236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3458" name="Title 1"/>
          <p:cNvSpPr>
            <a:spLocks noGrp="1"/>
          </p:cNvSpPr>
          <p:nvPr>
            <p:ph type="title"/>
          </p:nvPr>
        </p:nvSpPr>
        <p:spPr/>
        <p:txBody>
          <a:bodyPr/>
          <a:lstStyle/>
          <a:p>
            <a:r>
              <a:rPr lang="en-US" altLang="en-US"/>
              <a:t>T7C09</a:t>
            </a:r>
          </a:p>
        </p:txBody>
      </p:sp>
      <p:sp>
        <p:nvSpPr>
          <p:cNvPr id="3" name="Content Placeholder 2"/>
          <p:cNvSpPr>
            <a:spLocks noGrp="1"/>
          </p:cNvSpPr>
          <p:nvPr>
            <p:ph idx="1"/>
          </p:nvPr>
        </p:nvSpPr>
        <p:spPr/>
        <p:txBody>
          <a:bodyPr/>
          <a:lstStyle/>
          <a:p>
            <a:pPr>
              <a:buFontTx/>
              <a:buNone/>
            </a:pPr>
            <a:r>
              <a:rPr lang="en-US" altLang="en-US" dirty="0"/>
              <a:t>Which of the following causes failure of coaxial cables?</a:t>
            </a:r>
          </a:p>
          <a:p>
            <a:pPr>
              <a:buFontTx/>
              <a:buNone/>
            </a:pPr>
            <a:r>
              <a:rPr lang="en-US" altLang="en-US" dirty="0"/>
              <a:t>A. Moisture contamination</a:t>
            </a:r>
          </a:p>
          <a:p>
            <a:pPr>
              <a:buFontTx/>
              <a:buNone/>
            </a:pPr>
            <a:r>
              <a:rPr lang="en-US" altLang="en-US" dirty="0"/>
              <a:t>B. Solder flux contamination</a:t>
            </a:r>
          </a:p>
          <a:p>
            <a:pPr>
              <a:buFontTx/>
              <a:buNone/>
            </a:pPr>
            <a:r>
              <a:rPr lang="en-US" altLang="en-US" dirty="0"/>
              <a:t>C. Rapid fluctuation in transmitter output power</a:t>
            </a:r>
          </a:p>
          <a:p>
            <a:pPr>
              <a:buFontTx/>
              <a:buNone/>
            </a:pPr>
            <a:r>
              <a:rPr lang="en-US" altLang="en-US" dirty="0"/>
              <a:t>D. Operation at 100% duty cycle for an extended period</a:t>
            </a:r>
          </a:p>
        </p:txBody>
      </p:sp>
    </p:spTree>
    <p:extLst>
      <p:ext uri="{BB962C8B-B14F-4D97-AF65-F5344CB8AC3E}">
        <p14:creationId xmlns:p14="http://schemas.microsoft.com/office/powerpoint/2010/main" val="368480114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3458" name="Title 1"/>
          <p:cNvSpPr>
            <a:spLocks noGrp="1"/>
          </p:cNvSpPr>
          <p:nvPr>
            <p:ph type="title"/>
          </p:nvPr>
        </p:nvSpPr>
        <p:spPr/>
        <p:txBody>
          <a:bodyPr/>
          <a:lstStyle/>
          <a:p>
            <a:r>
              <a:rPr lang="en-US" altLang="en-US"/>
              <a:t>T7C09</a:t>
            </a:r>
          </a:p>
        </p:txBody>
      </p:sp>
      <p:sp>
        <p:nvSpPr>
          <p:cNvPr id="3" name="Content Placeholder 2"/>
          <p:cNvSpPr>
            <a:spLocks noGrp="1"/>
          </p:cNvSpPr>
          <p:nvPr>
            <p:ph idx="1"/>
          </p:nvPr>
        </p:nvSpPr>
        <p:spPr/>
        <p:txBody>
          <a:bodyPr/>
          <a:lstStyle/>
          <a:p>
            <a:pPr>
              <a:buFontTx/>
              <a:buNone/>
            </a:pPr>
            <a:r>
              <a:rPr lang="en-US" altLang="en-US" dirty="0"/>
              <a:t>Which of the following causes failure of coaxial cables?</a:t>
            </a:r>
          </a:p>
          <a:p>
            <a:pPr>
              <a:buFontTx/>
              <a:buNone/>
            </a:pPr>
            <a:r>
              <a:rPr lang="en-US" altLang="en-US" dirty="0"/>
              <a:t>A. Moisture contamination</a:t>
            </a:r>
          </a:p>
          <a:p>
            <a:pPr>
              <a:buFontTx/>
              <a:buNone/>
            </a:pPr>
            <a:r>
              <a:rPr lang="en-US" altLang="en-US" dirty="0">
                <a:solidFill>
                  <a:schemeClr val="bg1">
                    <a:lumMod val="75000"/>
                  </a:schemeClr>
                </a:solidFill>
              </a:rPr>
              <a:t>B. Solder flux contamination</a:t>
            </a:r>
          </a:p>
          <a:p>
            <a:pPr>
              <a:buFontTx/>
              <a:buNone/>
            </a:pPr>
            <a:r>
              <a:rPr lang="en-US" altLang="en-US" dirty="0">
                <a:solidFill>
                  <a:schemeClr val="bg1">
                    <a:lumMod val="75000"/>
                  </a:schemeClr>
                </a:solidFill>
              </a:rPr>
              <a:t>C. Rapid fluctuation in transmitter output power</a:t>
            </a:r>
          </a:p>
          <a:p>
            <a:pPr>
              <a:buFontTx/>
              <a:buNone/>
            </a:pPr>
            <a:r>
              <a:rPr lang="en-US" altLang="en-US" dirty="0">
                <a:solidFill>
                  <a:schemeClr val="bg1">
                    <a:lumMod val="75000"/>
                  </a:schemeClr>
                </a:solidFill>
              </a:rPr>
              <a:t>D. Operation at 100% duty cycle for an extended period</a:t>
            </a:r>
          </a:p>
        </p:txBody>
      </p:sp>
    </p:spTree>
    <p:extLst>
      <p:ext uri="{BB962C8B-B14F-4D97-AF65-F5344CB8AC3E}">
        <p14:creationId xmlns:p14="http://schemas.microsoft.com/office/powerpoint/2010/main" val="382504409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4482" name="Title 1"/>
          <p:cNvSpPr>
            <a:spLocks noGrp="1"/>
          </p:cNvSpPr>
          <p:nvPr>
            <p:ph type="title"/>
          </p:nvPr>
        </p:nvSpPr>
        <p:spPr/>
        <p:txBody>
          <a:bodyPr/>
          <a:lstStyle/>
          <a:p>
            <a:r>
              <a:rPr lang="en-US" altLang="en-US"/>
              <a:t>T7C10</a:t>
            </a:r>
          </a:p>
        </p:txBody>
      </p:sp>
      <p:sp>
        <p:nvSpPr>
          <p:cNvPr id="3" name="Content Placeholder 2"/>
          <p:cNvSpPr>
            <a:spLocks noGrp="1"/>
          </p:cNvSpPr>
          <p:nvPr>
            <p:ph idx="1"/>
          </p:nvPr>
        </p:nvSpPr>
        <p:spPr>
          <a:xfrm>
            <a:off x="457200" y="1447800"/>
            <a:ext cx="8229600" cy="5029200"/>
          </a:xfrm>
        </p:spPr>
        <p:txBody>
          <a:bodyPr/>
          <a:lstStyle/>
          <a:p>
            <a:pPr>
              <a:buFontTx/>
              <a:buNone/>
            </a:pPr>
            <a:r>
              <a:rPr lang="en-US" altLang="en-US" sz="3000" dirty="0"/>
              <a:t>Why should the outer jacket of coaxial cable be resistant to ultraviolet light?</a:t>
            </a:r>
          </a:p>
          <a:p>
            <a:pPr>
              <a:buFontTx/>
              <a:buNone/>
            </a:pPr>
            <a:r>
              <a:rPr lang="en-US" altLang="en-US" sz="3000" dirty="0"/>
              <a:t>A. Ultraviolet resistant jackets prevent harmonic radiation</a:t>
            </a:r>
          </a:p>
          <a:p>
            <a:pPr>
              <a:buFontTx/>
              <a:buNone/>
            </a:pPr>
            <a:r>
              <a:rPr lang="en-US" altLang="en-US" sz="3000" dirty="0"/>
              <a:t>B. Ultraviolet light can increase losses in the cable’s jacket</a:t>
            </a:r>
          </a:p>
          <a:p>
            <a:pPr>
              <a:buFontTx/>
              <a:buNone/>
            </a:pPr>
            <a:r>
              <a:rPr lang="en-US" altLang="en-US" sz="3000" dirty="0"/>
              <a:t>C. Ultraviolet and RF signals can mix, causing interference</a:t>
            </a:r>
          </a:p>
          <a:p>
            <a:pPr>
              <a:buFontTx/>
              <a:buNone/>
            </a:pPr>
            <a:r>
              <a:rPr lang="en-US" altLang="en-US" sz="3000" dirty="0"/>
              <a:t>D. Ultraviolet light can damage the jacket and allow water to enter the cable</a:t>
            </a:r>
          </a:p>
        </p:txBody>
      </p:sp>
    </p:spTree>
    <p:extLst>
      <p:ext uri="{BB962C8B-B14F-4D97-AF65-F5344CB8AC3E}">
        <p14:creationId xmlns:p14="http://schemas.microsoft.com/office/powerpoint/2010/main" val="3467275446"/>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4482" name="Title 1"/>
          <p:cNvSpPr>
            <a:spLocks noGrp="1"/>
          </p:cNvSpPr>
          <p:nvPr>
            <p:ph type="title"/>
          </p:nvPr>
        </p:nvSpPr>
        <p:spPr/>
        <p:txBody>
          <a:bodyPr/>
          <a:lstStyle/>
          <a:p>
            <a:r>
              <a:rPr lang="en-US" altLang="en-US"/>
              <a:t>T7C10</a:t>
            </a:r>
          </a:p>
        </p:txBody>
      </p:sp>
      <p:sp>
        <p:nvSpPr>
          <p:cNvPr id="3" name="Content Placeholder 2"/>
          <p:cNvSpPr>
            <a:spLocks noGrp="1"/>
          </p:cNvSpPr>
          <p:nvPr>
            <p:ph idx="1"/>
          </p:nvPr>
        </p:nvSpPr>
        <p:spPr>
          <a:xfrm>
            <a:off x="457200" y="1447800"/>
            <a:ext cx="8229600" cy="5029200"/>
          </a:xfrm>
        </p:spPr>
        <p:txBody>
          <a:bodyPr/>
          <a:lstStyle/>
          <a:p>
            <a:pPr>
              <a:buFontTx/>
              <a:buNone/>
            </a:pPr>
            <a:r>
              <a:rPr lang="en-US" altLang="en-US" sz="3000" dirty="0"/>
              <a:t>Why should the outer jacket of coaxial cable be resistant to ultraviolet light?</a:t>
            </a:r>
          </a:p>
          <a:p>
            <a:pPr>
              <a:buFontTx/>
              <a:buNone/>
            </a:pPr>
            <a:r>
              <a:rPr lang="en-US" altLang="en-US" sz="3000" dirty="0">
                <a:solidFill>
                  <a:schemeClr val="bg1">
                    <a:lumMod val="75000"/>
                  </a:schemeClr>
                </a:solidFill>
              </a:rPr>
              <a:t>A. Ultraviolet resistant jackets prevent harmonic radiation</a:t>
            </a:r>
          </a:p>
          <a:p>
            <a:pPr>
              <a:buFontTx/>
              <a:buNone/>
            </a:pPr>
            <a:r>
              <a:rPr lang="en-US" altLang="en-US" sz="3000" dirty="0">
                <a:solidFill>
                  <a:schemeClr val="bg1">
                    <a:lumMod val="75000"/>
                  </a:schemeClr>
                </a:solidFill>
              </a:rPr>
              <a:t>B. Ultraviolet light can increase losses in the cable’s jacket</a:t>
            </a:r>
          </a:p>
          <a:p>
            <a:pPr>
              <a:buFontTx/>
              <a:buNone/>
            </a:pPr>
            <a:r>
              <a:rPr lang="en-US" altLang="en-US" sz="3000" dirty="0">
                <a:solidFill>
                  <a:schemeClr val="bg1">
                    <a:lumMod val="75000"/>
                  </a:schemeClr>
                </a:solidFill>
              </a:rPr>
              <a:t>C. Ultraviolet and RF signals can mix, causing interference</a:t>
            </a:r>
          </a:p>
          <a:p>
            <a:pPr>
              <a:buFontTx/>
              <a:buNone/>
            </a:pPr>
            <a:r>
              <a:rPr lang="en-US" altLang="en-US" sz="3000" dirty="0"/>
              <a:t>D. Ultraviolet light can damage the jacket and allow water to enter the cable</a:t>
            </a:r>
          </a:p>
        </p:txBody>
      </p:sp>
    </p:spTree>
    <p:extLst>
      <p:ext uri="{BB962C8B-B14F-4D97-AF65-F5344CB8AC3E}">
        <p14:creationId xmlns:p14="http://schemas.microsoft.com/office/powerpoint/2010/main" val="351768715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5506" name="Title 1"/>
          <p:cNvSpPr>
            <a:spLocks noGrp="1"/>
          </p:cNvSpPr>
          <p:nvPr>
            <p:ph type="title"/>
          </p:nvPr>
        </p:nvSpPr>
        <p:spPr/>
        <p:txBody>
          <a:bodyPr/>
          <a:lstStyle/>
          <a:p>
            <a:r>
              <a:rPr lang="en-US" altLang="en-US"/>
              <a:t>T7C11</a:t>
            </a:r>
          </a:p>
        </p:txBody>
      </p:sp>
      <p:sp>
        <p:nvSpPr>
          <p:cNvPr id="3" name="Content Placeholder 2"/>
          <p:cNvSpPr>
            <a:spLocks noGrp="1"/>
          </p:cNvSpPr>
          <p:nvPr>
            <p:ph idx="1"/>
          </p:nvPr>
        </p:nvSpPr>
        <p:spPr/>
        <p:txBody>
          <a:bodyPr/>
          <a:lstStyle/>
          <a:p>
            <a:pPr>
              <a:buFontTx/>
              <a:buNone/>
            </a:pPr>
            <a:r>
              <a:rPr lang="en-US" altLang="en-US" sz="3000" dirty="0"/>
              <a:t>What is a disadvantage of air core coaxial cable when compared to foam or solid dielectric types?</a:t>
            </a:r>
          </a:p>
          <a:p>
            <a:pPr>
              <a:buFontTx/>
              <a:buNone/>
            </a:pPr>
            <a:r>
              <a:rPr lang="en-US" altLang="en-US" sz="3000" dirty="0"/>
              <a:t>A. It has more loss per foot</a:t>
            </a:r>
          </a:p>
          <a:p>
            <a:pPr>
              <a:buFontTx/>
              <a:buNone/>
            </a:pPr>
            <a:r>
              <a:rPr lang="en-US" altLang="en-US" sz="3000" dirty="0"/>
              <a:t>B. It cannot be used for VHF or UHF antennas</a:t>
            </a:r>
          </a:p>
          <a:p>
            <a:pPr>
              <a:buFontTx/>
              <a:buNone/>
            </a:pPr>
            <a:r>
              <a:rPr lang="en-US" altLang="en-US" sz="3000" dirty="0"/>
              <a:t>C. It requires special techniques to prevent moisture in the cable</a:t>
            </a:r>
          </a:p>
          <a:p>
            <a:pPr>
              <a:buFontTx/>
              <a:buNone/>
            </a:pPr>
            <a:r>
              <a:rPr lang="en-US" altLang="en-US" sz="3000" dirty="0"/>
              <a:t>D. It cannot be used at below freezing temperatures</a:t>
            </a:r>
          </a:p>
        </p:txBody>
      </p:sp>
    </p:spTree>
    <p:extLst>
      <p:ext uri="{BB962C8B-B14F-4D97-AF65-F5344CB8AC3E}">
        <p14:creationId xmlns:p14="http://schemas.microsoft.com/office/powerpoint/2010/main" val="2812632816"/>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5506" name="Title 1"/>
          <p:cNvSpPr>
            <a:spLocks noGrp="1"/>
          </p:cNvSpPr>
          <p:nvPr>
            <p:ph type="title"/>
          </p:nvPr>
        </p:nvSpPr>
        <p:spPr/>
        <p:txBody>
          <a:bodyPr/>
          <a:lstStyle/>
          <a:p>
            <a:r>
              <a:rPr lang="en-US" altLang="en-US"/>
              <a:t>T7C11</a:t>
            </a:r>
          </a:p>
        </p:txBody>
      </p:sp>
      <p:sp>
        <p:nvSpPr>
          <p:cNvPr id="3" name="Content Placeholder 2"/>
          <p:cNvSpPr>
            <a:spLocks noGrp="1"/>
          </p:cNvSpPr>
          <p:nvPr>
            <p:ph idx="1"/>
          </p:nvPr>
        </p:nvSpPr>
        <p:spPr/>
        <p:txBody>
          <a:bodyPr/>
          <a:lstStyle/>
          <a:p>
            <a:pPr>
              <a:buFontTx/>
              <a:buNone/>
            </a:pPr>
            <a:r>
              <a:rPr lang="en-US" altLang="en-US" sz="3000" dirty="0"/>
              <a:t>What is a disadvantage of air core coaxial cable when compared to foam or solid dielectric types?</a:t>
            </a:r>
          </a:p>
          <a:p>
            <a:pPr>
              <a:buFontTx/>
              <a:buNone/>
            </a:pPr>
            <a:r>
              <a:rPr lang="en-US" altLang="en-US" sz="3000" dirty="0">
                <a:solidFill>
                  <a:schemeClr val="bg1">
                    <a:lumMod val="75000"/>
                  </a:schemeClr>
                </a:solidFill>
              </a:rPr>
              <a:t>A. It has more loss per foot</a:t>
            </a:r>
          </a:p>
          <a:p>
            <a:pPr>
              <a:buFontTx/>
              <a:buNone/>
            </a:pPr>
            <a:r>
              <a:rPr lang="en-US" altLang="en-US" sz="3000" dirty="0">
                <a:solidFill>
                  <a:schemeClr val="bg1">
                    <a:lumMod val="75000"/>
                  </a:schemeClr>
                </a:solidFill>
              </a:rPr>
              <a:t>B. It cannot be used for VHF or UHF antennas</a:t>
            </a:r>
          </a:p>
          <a:p>
            <a:pPr>
              <a:buFontTx/>
              <a:buNone/>
            </a:pPr>
            <a:r>
              <a:rPr lang="en-US" altLang="en-US" sz="3000" dirty="0"/>
              <a:t>C. It requires special techniques to prevent moisture in the cable</a:t>
            </a:r>
          </a:p>
          <a:p>
            <a:pPr>
              <a:buFontTx/>
              <a:buNone/>
            </a:pPr>
            <a:r>
              <a:rPr lang="en-US" altLang="en-US" sz="3000" dirty="0">
                <a:solidFill>
                  <a:schemeClr val="bg1">
                    <a:lumMod val="75000"/>
                  </a:schemeClr>
                </a:solidFill>
              </a:rPr>
              <a:t>D. It cannot be used at below freezing temperatures</a:t>
            </a:r>
          </a:p>
        </p:txBody>
      </p:sp>
    </p:spTree>
    <p:extLst>
      <p:ext uri="{BB962C8B-B14F-4D97-AF65-F5344CB8AC3E}">
        <p14:creationId xmlns:p14="http://schemas.microsoft.com/office/powerpoint/2010/main" val="384136085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8578" name="Content Placeholder 2"/>
          <p:cNvSpPr>
            <a:spLocks noGrp="1"/>
          </p:cNvSpPr>
          <p:nvPr>
            <p:ph idx="1"/>
          </p:nvPr>
        </p:nvSpPr>
        <p:spPr/>
        <p:txBody>
          <a:bodyPr/>
          <a:lstStyle/>
          <a:p>
            <a:r>
              <a:rPr lang="en-US" altLang="en-US" b="1" dirty="0"/>
              <a:t>T7D – Using basic test instruments: voltmeter, ammeter, and ohmmeter; Soldering</a:t>
            </a:r>
          </a:p>
          <a:p>
            <a:endParaRPr lang="en-US" altLang="en-US" b="1" dirty="0"/>
          </a:p>
          <a:p>
            <a:r>
              <a:rPr lang="en-US" altLang="en-US" b="1" dirty="0"/>
              <a:t>#26 of 35</a:t>
            </a:r>
            <a:endParaRPr lang="en-US" altLang="en-US" dirty="0"/>
          </a:p>
        </p:txBody>
      </p:sp>
    </p:spTree>
    <p:extLst>
      <p:ext uri="{BB962C8B-B14F-4D97-AF65-F5344CB8AC3E}">
        <p14:creationId xmlns:p14="http://schemas.microsoft.com/office/powerpoint/2010/main" val="2252339709"/>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02" name="Title 1"/>
          <p:cNvSpPr>
            <a:spLocks noGrp="1"/>
          </p:cNvSpPr>
          <p:nvPr>
            <p:ph type="title"/>
          </p:nvPr>
        </p:nvSpPr>
        <p:spPr/>
        <p:txBody>
          <a:bodyPr/>
          <a:lstStyle/>
          <a:p>
            <a:r>
              <a:rPr lang="en-US" altLang="en-US"/>
              <a:t>T7D01</a:t>
            </a:r>
          </a:p>
        </p:txBody>
      </p:sp>
      <p:sp>
        <p:nvSpPr>
          <p:cNvPr id="3" name="Content Placeholder 2"/>
          <p:cNvSpPr>
            <a:spLocks noGrp="1"/>
          </p:cNvSpPr>
          <p:nvPr>
            <p:ph idx="1"/>
          </p:nvPr>
        </p:nvSpPr>
        <p:spPr/>
        <p:txBody>
          <a:bodyPr/>
          <a:lstStyle/>
          <a:p>
            <a:pPr>
              <a:buFontTx/>
              <a:buNone/>
            </a:pPr>
            <a:r>
              <a:rPr lang="en-US" altLang="en-US" dirty="0"/>
              <a:t>Which instrument would you use to measure electric potential?</a:t>
            </a:r>
          </a:p>
          <a:p>
            <a:pPr>
              <a:buFontTx/>
              <a:buNone/>
            </a:pPr>
            <a:r>
              <a:rPr lang="en-US" altLang="en-US" dirty="0"/>
              <a:t>A. An ammeter</a:t>
            </a:r>
          </a:p>
          <a:p>
            <a:pPr>
              <a:buFontTx/>
              <a:buNone/>
            </a:pPr>
            <a:r>
              <a:rPr lang="en-US" altLang="en-US" dirty="0"/>
              <a:t>B. A voltmeter</a:t>
            </a:r>
          </a:p>
          <a:p>
            <a:pPr>
              <a:buFontTx/>
              <a:buNone/>
            </a:pPr>
            <a:r>
              <a:rPr lang="en-US" altLang="en-US" dirty="0"/>
              <a:t>C. A wavemeter</a:t>
            </a:r>
          </a:p>
          <a:p>
            <a:pPr>
              <a:buFontTx/>
              <a:buNone/>
            </a:pPr>
            <a:r>
              <a:rPr lang="en-US" altLang="en-US" dirty="0"/>
              <a:t>D. An ohmmeter</a:t>
            </a:r>
          </a:p>
        </p:txBody>
      </p:sp>
    </p:spTree>
    <p:extLst>
      <p:ext uri="{BB962C8B-B14F-4D97-AF65-F5344CB8AC3E}">
        <p14:creationId xmlns:p14="http://schemas.microsoft.com/office/powerpoint/2010/main" val="3512769176"/>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02" name="Title 1"/>
          <p:cNvSpPr>
            <a:spLocks noGrp="1"/>
          </p:cNvSpPr>
          <p:nvPr>
            <p:ph type="title"/>
          </p:nvPr>
        </p:nvSpPr>
        <p:spPr/>
        <p:txBody>
          <a:bodyPr/>
          <a:lstStyle/>
          <a:p>
            <a:r>
              <a:rPr lang="en-US" altLang="en-US"/>
              <a:t>T7D01</a:t>
            </a:r>
          </a:p>
        </p:txBody>
      </p:sp>
      <p:sp>
        <p:nvSpPr>
          <p:cNvPr id="3" name="Content Placeholder 2"/>
          <p:cNvSpPr>
            <a:spLocks noGrp="1"/>
          </p:cNvSpPr>
          <p:nvPr>
            <p:ph idx="1"/>
          </p:nvPr>
        </p:nvSpPr>
        <p:spPr/>
        <p:txBody>
          <a:bodyPr/>
          <a:lstStyle/>
          <a:p>
            <a:pPr>
              <a:buFontTx/>
              <a:buNone/>
            </a:pPr>
            <a:r>
              <a:rPr lang="en-US" altLang="en-US" dirty="0"/>
              <a:t>Which instrument would you use to measure electric potential?</a:t>
            </a:r>
          </a:p>
          <a:p>
            <a:pPr>
              <a:buFontTx/>
              <a:buNone/>
            </a:pPr>
            <a:r>
              <a:rPr lang="en-US" altLang="en-US" dirty="0">
                <a:solidFill>
                  <a:schemeClr val="bg1">
                    <a:lumMod val="75000"/>
                  </a:schemeClr>
                </a:solidFill>
              </a:rPr>
              <a:t>A. An ammeter</a:t>
            </a:r>
          </a:p>
          <a:p>
            <a:pPr>
              <a:buFontTx/>
              <a:buNone/>
            </a:pPr>
            <a:r>
              <a:rPr lang="en-US" altLang="en-US" dirty="0"/>
              <a:t>B. A voltmeter</a:t>
            </a:r>
          </a:p>
          <a:p>
            <a:pPr>
              <a:buFontTx/>
              <a:buNone/>
            </a:pPr>
            <a:r>
              <a:rPr lang="en-US" altLang="en-US" dirty="0">
                <a:solidFill>
                  <a:schemeClr val="bg1">
                    <a:lumMod val="75000"/>
                  </a:schemeClr>
                </a:solidFill>
              </a:rPr>
              <a:t>C. A wavemeter</a:t>
            </a:r>
          </a:p>
          <a:p>
            <a:pPr>
              <a:buFontTx/>
              <a:buNone/>
            </a:pPr>
            <a:r>
              <a:rPr lang="en-US" altLang="en-US" dirty="0">
                <a:solidFill>
                  <a:schemeClr val="bg1">
                    <a:lumMod val="75000"/>
                  </a:schemeClr>
                </a:solidFill>
              </a:rPr>
              <a:t>D. An ohmmeter</a:t>
            </a:r>
          </a:p>
        </p:txBody>
      </p:sp>
      <p:sp>
        <p:nvSpPr>
          <p:cNvPr id="4" name="TextBox 3"/>
          <p:cNvSpPr txBox="1">
            <a:spLocks noChangeArrowheads="1"/>
          </p:cNvSpPr>
          <p:nvPr/>
        </p:nvSpPr>
        <p:spPr bwMode="auto">
          <a:xfrm>
            <a:off x="4724400" y="2895600"/>
            <a:ext cx="31242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fontAlgn="base" hangingPunct="1">
              <a:spcBef>
                <a:spcPct val="0"/>
              </a:spcBef>
              <a:spcAft>
                <a:spcPct val="0"/>
              </a:spcAft>
              <a:buFontTx/>
              <a:buNone/>
            </a:pPr>
            <a:r>
              <a:rPr lang="en-US" altLang="en-US" sz="2400">
                <a:solidFill>
                  <a:srgbClr val="0070C0"/>
                </a:solidFill>
                <a:cs typeface="Arial" charset="0"/>
              </a:rPr>
              <a:t>E = Electro Motive Force Measured in Volts = V</a:t>
            </a:r>
          </a:p>
        </p:txBody>
      </p:sp>
    </p:spTree>
    <p:extLst>
      <p:ext uri="{BB962C8B-B14F-4D97-AF65-F5344CB8AC3E}">
        <p14:creationId xmlns:p14="http://schemas.microsoft.com/office/powerpoint/2010/main" val="287425780"/>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626" name="Title 1"/>
          <p:cNvSpPr>
            <a:spLocks noGrp="1"/>
          </p:cNvSpPr>
          <p:nvPr>
            <p:ph type="title"/>
          </p:nvPr>
        </p:nvSpPr>
        <p:spPr/>
        <p:txBody>
          <a:bodyPr/>
          <a:lstStyle/>
          <a:p>
            <a:r>
              <a:rPr lang="en-US" altLang="en-US"/>
              <a:t>T7D02</a:t>
            </a:r>
          </a:p>
        </p:txBody>
      </p:sp>
      <p:sp>
        <p:nvSpPr>
          <p:cNvPr id="3" name="Content Placeholder 2"/>
          <p:cNvSpPr>
            <a:spLocks noGrp="1"/>
          </p:cNvSpPr>
          <p:nvPr>
            <p:ph idx="1"/>
          </p:nvPr>
        </p:nvSpPr>
        <p:spPr>
          <a:xfrm>
            <a:off x="457200" y="1417638"/>
            <a:ext cx="8229600" cy="4708525"/>
          </a:xfrm>
        </p:spPr>
        <p:txBody>
          <a:bodyPr/>
          <a:lstStyle/>
          <a:p>
            <a:pPr>
              <a:buFontTx/>
              <a:buNone/>
            </a:pPr>
            <a:r>
              <a:rPr lang="en-US" altLang="en-US" dirty="0"/>
              <a:t>How is a voltmeter connected to a component to measure applied voltage?</a:t>
            </a:r>
          </a:p>
          <a:p>
            <a:pPr>
              <a:buFontTx/>
              <a:buNone/>
            </a:pPr>
            <a:r>
              <a:rPr lang="en-US" altLang="en-US" dirty="0"/>
              <a:t>A. In series</a:t>
            </a:r>
          </a:p>
          <a:p>
            <a:pPr>
              <a:buFontTx/>
              <a:buNone/>
            </a:pPr>
            <a:r>
              <a:rPr lang="en-US" altLang="en-US" dirty="0"/>
              <a:t>B. In parallel</a:t>
            </a:r>
          </a:p>
          <a:p>
            <a:pPr>
              <a:buFontTx/>
              <a:buNone/>
            </a:pPr>
            <a:r>
              <a:rPr lang="en-US" altLang="en-US" dirty="0"/>
              <a:t>C. In quadrature</a:t>
            </a:r>
          </a:p>
          <a:p>
            <a:pPr>
              <a:buFontTx/>
              <a:buNone/>
            </a:pPr>
            <a:r>
              <a:rPr lang="en-US" altLang="en-US" dirty="0"/>
              <a:t>D. In phase</a:t>
            </a:r>
          </a:p>
        </p:txBody>
      </p:sp>
    </p:spTree>
    <p:extLst>
      <p:ext uri="{BB962C8B-B14F-4D97-AF65-F5344CB8AC3E}">
        <p14:creationId xmlns:p14="http://schemas.microsoft.com/office/powerpoint/2010/main" val="1481334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9666" name="Title 1"/>
          <p:cNvSpPr>
            <a:spLocks noGrp="1"/>
          </p:cNvSpPr>
          <p:nvPr>
            <p:ph type="title"/>
          </p:nvPr>
        </p:nvSpPr>
        <p:spPr/>
        <p:txBody>
          <a:bodyPr/>
          <a:lstStyle/>
          <a:p>
            <a:r>
              <a:rPr lang="en-US" altLang="en-US"/>
              <a:t>T7A01</a:t>
            </a:r>
          </a:p>
        </p:txBody>
      </p:sp>
      <p:sp>
        <p:nvSpPr>
          <p:cNvPr id="3" name="Content Placeholder 2"/>
          <p:cNvSpPr>
            <a:spLocks noGrp="1"/>
          </p:cNvSpPr>
          <p:nvPr>
            <p:ph idx="1"/>
          </p:nvPr>
        </p:nvSpPr>
        <p:spPr/>
        <p:txBody>
          <a:bodyPr/>
          <a:lstStyle/>
          <a:p>
            <a:pPr>
              <a:buFontTx/>
              <a:buNone/>
            </a:pPr>
            <a:r>
              <a:rPr lang="en-US" altLang="en-US" dirty="0"/>
              <a:t>Which term describes the ability of a receiver to detect the presence of a signal?</a:t>
            </a:r>
          </a:p>
          <a:p>
            <a:pPr>
              <a:buFontTx/>
              <a:buNone/>
            </a:pPr>
            <a:r>
              <a:rPr lang="en-US" altLang="en-US" dirty="0"/>
              <a:t>A. Linearity</a:t>
            </a:r>
          </a:p>
          <a:p>
            <a:pPr>
              <a:buFontTx/>
              <a:buNone/>
            </a:pPr>
            <a:r>
              <a:rPr lang="en-US" altLang="en-US" dirty="0"/>
              <a:t>B. Sensitivity</a:t>
            </a:r>
          </a:p>
          <a:p>
            <a:pPr>
              <a:buFontTx/>
              <a:buNone/>
            </a:pPr>
            <a:r>
              <a:rPr lang="en-US" altLang="en-US" dirty="0"/>
              <a:t>C. Selectivity</a:t>
            </a:r>
          </a:p>
          <a:p>
            <a:pPr>
              <a:buFontTx/>
              <a:buNone/>
            </a:pPr>
            <a:r>
              <a:rPr lang="en-US" altLang="en-US" dirty="0"/>
              <a:t>D. Total Harmonic Distortion</a:t>
            </a:r>
          </a:p>
        </p:txBody>
      </p:sp>
    </p:spTree>
    <p:extLst>
      <p:ext uri="{BB962C8B-B14F-4D97-AF65-F5344CB8AC3E}">
        <p14:creationId xmlns:p14="http://schemas.microsoft.com/office/powerpoint/2010/main" val="3007583273"/>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626" name="Title 1"/>
          <p:cNvSpPr>
            <a:spLocks noGrp="1"/>
          </p:cNvSpPr>
          <p:nvPr>
            <p:ph type="title"/>
          </p:nvPr>
        </p:nvSpPr>
        <p:spPr/>
        <p:txBody>
          <a:bodyPr/>
          <a:lstStyle/>
          <a:p>
            <a:r>
              <a:rPr lang="en-US" altLang="en-US"/>
              <a:t>T7D02</a:t>
            </a:r>
          </a:p>
        </p:txBody>
      </p:sp>
      <p:sp>
        <p:nvSpPr>
          <p:cNvPr id="3" name="Content Placeholder 2"/>
          <p:cNvSpPr>
            <a:spLocks noGrp="1"/>
          </p:cNvSpPr>
          <p:nvPr>
            <p:ph idx="1"/>
          </p:nvPr>
        </p:nvSpPr>
        <p:spPr>
          <a:xfrm>
            <a:off x="457200" y="1417638"/>
            <a:ext cx="8229600" cy="4708525"/>
          </a:xfrm>
        </p:spPr>
        <p:txBody>
          <a:bodyPr/>
          <a:lstStyle/>
          <a:p>
            <a:pPr>
              <a:buFontTx/>
              <a:buNone/>
            </a:pPr>
            <a:r>
              <a:rPr lang="en-US" altLang="en-US" dirty="0"/>
              <a:t>How is a voltmeter connected to a component to measure applied voltage?</a:t>
            </a:r>
          </a:p>
          <a:p>
            <a:pPr>
              <a:buFontTx/>
              <a:buNone/>
            </a:pPr>
            <a:r>
              <a:rPr lang="en-US" altLang="en-US" dirty="0">
                <a:solidFill>
                  <a:schemeClr val="bg1">
                    <a:lumMod val="75000"/>
                  </a:schemeClr>
                </a:solidFill>
              </a:rPr>
              <a:t>A. In series</a:t>
            </a:r>
          </a:p>
          <a:p>
            <a:pPr>
              <a:buFontTx/>
              <a:buNone/>
            </a:pPr>
            <a:r>
              <a:rPr lang="en-US" altLang="en-US" dirty="0"/>
              <a:t>B. In parallel</a:t>
            </a:r>
          </a:p>
          <a:p>
            <a:pPr>
              <a:buFontTx/>
              <a:buNone/>
            </a:pPr>
            <a:r>
              <a:rPr lang="en-US" altLang="en-US" dirty="0">
                <a:solidFill>
                  <a:schemeClr val="bg1">
                    <a:lumMod val="75000"/>
                  </a:schemeClr>
                </a:solidFill>
              </a:rPr>
              <a:t>C. In quadrature</a:t>
            </a:r>
          </a:p>
          <a:p>
            <a:pPr>
              <a:buFontTx/>
              <a:buNone/>
            </a:pPr>
            <a:r>
              <a:rPr lang="en-US" altLang="en-US" dirty="0">
                <a:solidFill>
                  <a:schemeClr val="bg1">
                    <a:lumMod val="75000"/>
                  </a:schemeClr>
                </a:solidFill>
              </a:rPr>
              <a:t>D. In phase</a:t>
            </a:r>
          </a:p>
        </p:txBody>
      </p:sp>
      <p:grpSp>
        <p:nvGrpSpPr>
          <p:cNvPr id="4" name="Group 3"/>
          <p:cNvGrpSpPr>
            <a:grpSpLocks/>
          </p:cNvGrpSpPr>
          <p:nvPr/>
        </p:nvGrpSpPr>
        <p:grpSpPr bwMode="auto">
          <a:xfrm rot="5400000">
            <a:off x="6477000" y="3124201"/>
            <a:ext cx="1584325" cy="190500"/>
            <a:chOff x="717550" y="5508625"/>
            <a:chExt cx="1584325" cy="190500"/>
          </a:xfrm>
        </p:grpSpPr>
        <p:sp>
          <p:nvSpPr>
            <p:cNvPr id="410634" name="Line 19"/>
            <p:cNvSpPr>
              <a:spLocks noChangeShapeType="1"/>
            </p:cNvSpPr>
            <p:nvPr/>
          </p:nvSpPr>
          <p:spPr bwMode="auto">
            <a:xfrm>
              <a:off x="717550" y="5619750"/>
              <a:ext cx="4699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410635" name="Line 20"/>
            <p:cNvSpPr>
              <a:spLocks noChangeShapeType="1"/>
            </p:cNvSpPr>
            <p:nvPr/>
          </p:nvSpPr>
          <p:spPr bwMode="auto">
            <a:xfrm>
              <a:off x="1835150" y="5618163"/>
              <a:ext cx="466725"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410636" name="Line 22"/>
            <p:cNvSpPr>
              <a:spLocks noChangeShapeType="1"/>
            </p:cNvSpPr>
            <p:nvPr/>
          </p:nvSpPr>
          <p:spPr bwMode="auto">
            <a:xfrm flipV="1">
              <a:off x="1219014" y="5508625"/>
              <a:ext cx="80822" cy="18805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410637" name="Line 23"/>
            <p:cNvSpPr>
              <a:spLocks noChangeShapeType="1"/>
            </p:cNvSpPr>
            <p:nvPr/>
          </p:nvSpPr>
          <p:spPr bwMode="auto">
            <a:xfrm>
              <a:off x="1303350" y="5508625"/>
              <a:ext cx="79065" cy="1905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410638" name="Line 24"/>
            <p:cNvSpPr>
              <a:spLocks noChangeShapeType="1"/>
            </p:cNvSpPr>
            <p:nvPr/>
          </p:nvSpPr>
          <p:spPr bwMode="auto">
            <a:xfrm flipV="1">
              <a:off x="1382415" y="5508625"/>
              <a:ext cx="89607" cy="1905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410639" name="Line 25"/>
            <p:cNvSpPr>
              <a:spLocks noChangeShapeType="1"/>
            </p:cNvSpPr>
            <p:nvPr/>
          </p:nvSpPr>
          <p:spPr bwMode="auto">
            <a:xfrm>
              <a:off x="1472022" y="5508625"/>
              <a:ext cx="79065" cy="1905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410640" name="Line 26"/>
            <p:cNvSpPr>
              <a:spLocks noChangeShapeType="1"/>
            </p:cNvSpPr>
            <p:nvPr/>
          </p:nvSpPr>
          <p:spPr bwMode="auto">
            <a:xfrm flipV="1">
              <a:off x="1551086" y="5508625"/>
              <a:ext cx="84336" cy="1905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410641" name="Line 27"/>
            <p:cNvSpPr>
              <a:spLocks noChangeShapeType="1"/>
            </p:cNvSpPr>
            <p:nvPr/>
          </p:nvSpPr>
          <p:spPr bwMode="auto">
            <a:xfrm>
              <a:off x="1635422" y="5508625"/>
              <a:ext cx="87850" cy="1905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410642" name="Line 28"/>
            <p:cNvSpPr>
              <a:spLocks noChangeShapeType="1"/>
            </p:cNvSpPr>
            <p:nvPr/>
          </p:nvSpPr>
          <p:spPr bwMode="auto">
            <a:xfrm flipV="1">
              <a:off x="1719758" y="5508625"/>
              <a:ext cx="84336" cy="1905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410643" name="Line 29"/>
            <p:cNvSpPr>
              <a:spLocks noChangeShapeType="1"/>
            </p:cNvSpPr>
            <p:nvPr/>
          </p:nvSpPr>
          <p:spPr bwMode="auto">
            <a:xfrm>
              <a:off x="1804094" y="5508625"/>
              <a:ext cx="42168" cy="9525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410644" name="Line 30"/>
            <p:cNvSpPr>
              <a:spLocks noChangeShapeType="1"/>
            </p:cNvSpPr>
            <p:nvPr/>
          </p:nvSpPr>
          <p:spPr bwMode="auto">
            <a:xfrm flipH="1" flipV="1">
              <a:off x="1171575" y="5598990"/>
              <a:ext cx="45682" cy="98913"/>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grpSp>
      <p:cxnSp>
        <p:nvCxnSpPr>
          <p:cNvPr id="16" name="Straight Arrow Connector 15"/>
          <p:cNvCxnSpPr/>
          <p:nvPr/>
        </p:nvCxnSpPr>
        <p:spPr>
          <a:xfrm rot="10800000">
            <a:off x="7239000" y="2667000"/>
            <a:ext cx="533400" cy="1588"/>
          </a:xfrm>
          <a:prstGeom prst="straightConnector1">
            <a:avLst/>
          </a:prstGeom>
          <a:ln w="28575">
            <a:solidFill>
              <a:srgbClr val="0070C0"/>
            </a:solidFill>
            <a:tailEnd type="arrow"/>
          </a:ln>
        </p:spPr>
        <p:style>
          <a:lnRef idx="3">
            <a:schemeClr val="accent4"/>
          </a:lnRef>
          <a:fillRef idx="0">
            <a:schemeClr val="accent4"/>
          </a:fillRef>
          <a:effectRef idx="2">
            <a:schemeClr val="accent4"/>
          </a:effectRef>
          <a:fontRef idx="minor">
            <a:schemeClr val="tx1"/>
          </a:fontRef>
        </p:style>
      </p:cxnSp>
      <p:cxnSp>
        <p:nvCxnSpPr>
          <p:cNvPr id="19" name="Straight Arrow Connector 18"/>
          <p:cNvCxnSpPr/>
          <p:nvPr/>
        </p:nvCxnSpPr>
        <p:spPr>
          <a:xfrm rot="10800000">
            <a:off x="7239000" y="3810000"/>
            <a:ext cx="533400" cy="1588"/>
          </a:xfrm>
          <a:prstGeom prst="straightConnector1">
            <a:avLst/>
          </a:prstGeom>
          <a:ln w="28575">
            <a:solidFill>
              <a:srgbClr val="0070C0"/>
            </a:solidFill>
            <a:tailEnd type="arrow"/>
          </a:ln>
        </p:spPr>
        <p:style>
          <a:lnRef idx="3">
            <a:schemeClr val="accent4"/>
          </a:lnRef>
          <a:fillRef idx="0">
            <a:schemeClr val="accent4"/>
          </a:fillRef>
          <a:effectRef idx="2">
            <a:schemeClr val="accent4"/>
          </a:effectRef>
          <a:fontRef idx="minor">
            <a:schemeClr val="tx1"/>
          </a:fontRef>
        </p:style>
      </p:cxnSp>
      <p:cxnSp>
        <p:nvCxnSpPr>
          <p:cNvPr id="20" name="Straight Arrow Connector 19"/>
          <p:cNvCxnSpPr/>
          <p:nvPr/>
        </p:nvCxnSpPr>
        <p:spPr>
          <a:xfrm rot="5400000" flipH="1" flipV="1">
            <a:off x="7582694" y="2856706"/>
            <a:ext cx="381000" cy="1588"/>
          </a:xfrm>
          <a:prstGeom prst="straightConnector1">
            <a:avLst/>
          </a:prstGeom>
          <a:ln w="28575">
            <a:solidFill>
              <a:srgbClr val="0070C0"/>
            </a:solidFill>
            <a:headEnd type="none" w="med" len="med"/>
            <a:tailEnd type="none" w="med" len="med"/>
          </a:ln>
        </p:spPr>
        <p:style>
          <a:lnRef idx="3">
            <a:schemeClr val="accent4"/>
          </a:lnRef>
          <a:fillRef idx="0">
            <a:schemeClr val="accent4"/>
          </a:fillRef>
          <a:effectRef idx="2">
            <a:schemeClr val="accent4"/>
          </a:effectRef>
          <a:fontRef idx="minor">
            <a:schemeClr val="tx1"/>
          </a:fontRef>
        </p:style>
      </p:cxnSp>
      <p:cxnSp>
        <p:nvCxnSpPr>
          <p:cNvPr id="23" name="Straight Arrow Connector 22"/>
          <p:cNvCxnSpPr/>
          <p:nvPr/>
        </p:nvCxnSpPr>
        <p:spPr>
          <a:xfrm rot="5400000" flipH="1" flipV="1">
            <a:off x="7581901" y="3619500"/>
            <a:ext cx="381000" cy="3175"/>
          </a:xfrm>
          <a:prstGeom prst="straightConnector1">
            <a:avLst/>
          </a:prstGeom>
          <a:ln w="28575">
            <a:solidFill>
              <a:srgbClr val="0070C0"/>
            </a:solidFill>
            <a:headEnd type="none" w="med" len="med"/>
            <a:tailEnd type="none" w="med" len="med"/>
          </a:ln>
        </p:spPr>
        <p:style>
          <a:lnRef idx="3">
            <a:schemeClr val="accent4"/>
          </a:lnRef>
          <a:fillRef idx="0">
            <a:schemeClr val="accent4"/>
          </a:fillRef>
          <a:effectRef idx="2">
            <a:schemeClr val="accent4"/>
          </a:effectRef>
          <a:fontRef idx="minor">
            <a:schemeClr val="tx1"/>
          </a:fontRef>
        </p:style>
      </p:cxnSp>
      <p:sp>
        <p:nvSpPr>
          <p:cNvPr id="26" name="Oval 25"/>
          <p:cNvSpPr/>
          <p:nvPr/>
        </p:nvSpPr>
        <p:spPr>
          <a:xfrm>
            <a:off x="7543800" y="2971800"/>
            <a:ext cx="533400" cy="533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sz="2400" dirty="0">
                <a:solidFill>
                  <a:srgbClr val="FF0000"/>
                </a:solidFill>
              </a:rPr>
              <a:t>V</a:t>
            </a:r>
          </a:p>
        </p:txBody>
      </p:sp>
    </p:spTree>
    <p:extLst>
      <p:ext uri="{BB962C8B-B14F-4D97-AF65-F5344CB8AC3E}">
        <p14:creationId xmlns:p14="http://schemas.microsoft.com/office/powerpoint/2010/main" val="1313873868"/>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1650" name="Title 1"/>
          <p:cNvSpPr>
            <a:spLocks noGrp="1"/>
          </p:cNvSpPr>
          <p:nvPr>
            <p:ph type="title"/>
          </p:nvPr>
        </p:nvSpPr>
        <p:spPr/>
        <p:txBody>
          <a:bodyPr/>
          <a:lstStyle/>
          <a:p>
            <a:r>
              <a:rPr lang="en-US" altLang="en-US"/>
              <a:t>T7D03</a:t>
            </a:r>
          </a:p>
        </p:txBody>
      </p:sp>
      <p:sp>
        <p:nvSpPr>
          <p:cNvPr id="3" name="Content Placeholder 2"/>
          <p:cNvSpPr>
            <a:spLocks noGrp="1"/>
          </p:cNvSpPr>
          <p:nvPr>
            <p:ph idx="1"/>
          </p:nvPr>
        </p:nvSpPr>
        <p:spPr/>
        <p:txBody>
          <a:bodyPr/>
          <a:lstStyle/>
          <a:p>
            <a:pPr>
              <a:buFontTx/>
              <a:buNone/>
            </a:pPr>
            <a:r>
              <a:rPr lang="en-US" altLang="en-US" dirty="0"/>
              <a:t>When configured to measure current, how is a multimeter connected to a component?</a:t>
            </a:r>
          </a:p>
          <a:p>
            <a:pPr>
              <a:buFontTx/>
              <a:buNone/>
            </a:pPr>
            <a:r>
              <a:rPr lang="en-US" altLang="en-US" dirty="0"/>
              <a:t>A. In series</a:t>
            </a:r>
          </a:p>
          <a:p>
            <a:pPr>
              <a:buFontTx/>
              <a:buNone/>
            </a:pPr>
            <a:r>
              <a:rPr lang="en-US" altLang="en-US" dirty="0"/>
              <a:t>B. In parallel</a:t>
            </a:r>
          </a:p>
          <a:p>
            <a:pPr>
              <a:buFontTx/>
              <a:buNone/>
            </a:pPr>
            <a:r>
              <a:rPr lang="en-US" altLang="en-US" dirty="0"/>
              <a:t>C. In quadrature</a:t>
            </a:r>
          </a:p>
          <a:p>
            <a:pPr>
              <a:buFontTx/>
              <a:buNone/>
            </a:pPr>
            <a:r>
              <a:rPr lang="en-US" altLang="en-US" dirty="0"/>
              <a:t>D. In phase</a:t>
            </a:r>
          </a:p>
        </p:txBody>
      </p:sp>
    </p:spTree>
    <p:extLst>
      <p:ext uri="{BB962C8B-B14F-4D97-AF65-F5344CB8AC3E}">
        <p14:creationId xmlns:p14="http://schemas.microsoft.com/office/powerpoint/2010/main" val="483305181"/>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1650" name="Title 1"/>
          <p:cNvSpPr>
            <a:spLocks noGrp="1"/>
          </p:cNvSpPr>
          <p:nvPr>
            <p:ph type="title"/>
          </p:nvPr>
        </p:nvSpPr>
        <p:spPr/>
        <p:txBody>
          <a:bodyPr/>
          <a:lstStyle/>
          <a:p>
            <a:r>
              <a:rPr lang="en-US" altLang="en-US"/>
              <a:t>T7D03</a:t>
            </a:r>
          </a:p>
        </p:txBody>
      </p:sp>
      <p:sp>
        <p:nvSpPr>
          <p:cNvPr id="3" name="Content Placeholder 2"/>
          <p:cNvSpPr>
            <a:spLocks noGrp="1"/>
          </p:cNvSpPr>
          <p:nvPr>
            <p:ph idx="1"/>
          </p:nvPr>
        </p:nvSpPr>
        <p:spPr/>
        <p:txBody>
          <a:bodyPr/>
          <a:lstStyle/>
          <a:p>
            <a:pPr>
              <a:buFontTx/>
              <a:buNone/>
            </a:pPr>
            <a:r>
              <a:rPr lang="en-US" altLang="en-US" dirty="0"/>
              <a:t>When configured to measure current, how is a multimeter connected to a component?</a:t>
            </a:r>
          </a:p>
          <a:p>
            <a:pPr>
              <a:buFontTx/>
              <a:buNone/>
            </a:pPr>
            <a:r>
              <a:rPr lang="en-US" altLang="en-US" dirty="0"/>
              <a:t>A. In series</a:t>
            </a:r>
          </a:p>
          <a:p>
            <a:pPr>
              <a:buFontTx/>
              <a:buNone/>
            </a:pPr>
            <a:r>
              <a:rPr lang="en-US" altLang="en-US" dirty="0">
                <a:solidFill>
                  <a:schemeClr val="bg1">
                    <a:lumMod val="75000"/>
                  </a:schemeClr>
                </a:solidFill>
              </a:rPr>
              <a:t>B. In parallel</a:t>
            </a:r>
          </a:p>
          <a:p>
            <a:pPr>
              <a:buFontTx/>
              <a:buNone/>
            </a:pPr>
            <a:r>
              <a:rPr lang="en-US" altLang="en-US" dirty="0">
                <a:solidFill>
                  <a:schemeClr val="bg1">
                    <a:lumMod val="75000"/>
                  </a:schemeClr>
                </a:solidFill>
              </a:rPr>
              <a:t>C. In quadrature</a:t>
            </a:r>
          </a:p>
          <a:p>
            <a:pPr>
              <a:buFontTx/>
              <a:buNone/>
            </a:pPr>
            <a:r>
              <a:rPr lang="en-US" altLang="en-US" dirty="0">
                <a:solidFill>
                  <a:schemeClr val="bg1">
                    <a:lumMod val="75000"/>
                  </a:schemeClr>
                </a:solidFill>
              </a:rPr>
              <a:t>D. In phase</a:t>
            </a:r>
          </a:p>
        </p:txBody>
      </p:sp>
      <p:grpSp>
        <p:nvGrpSpPr>
          <p:cNvPr id="4" name="Group 3"/>
          <p:cNvGrpSpPr>
            <a:grpSpLocks/>
          </p:cNvGrpSpPr>
          <p:nvPr/>
        </p:nvGrpSpPr>
        <p:grpSpPr bwMode="auto">
          <a:xfrm rot="10800000">
            <a:off x="3048000" y="5562600"/>
            <a:ext cx="1584325" cy="190500"/>
            <a:chOff x="717550" y="5508625"/>
            <a:chExt cx="1584325" cy="190500"/>
          </a:xfrm>
        </p:grpSpPr>
        <p:sp>
          <p:nvSpPr>
            <p:cNvPr id="411668" name="Line 19"/>
            <p:cNvSpPr>
              <a:spLocks noChangeShapeType="1"/>
            </p:cNvSpPr>
            <p:nvPr/>
          </p:nvSpPr>
          <p:spPr bwMode="auto">
            <a:xfrm>
              <a:off x="717550" y="5619750"/>
              <a:ext cx="4699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411669" name="Line 20"/>
            <p:cNvSpPr>
              <a:spLocks noChangeShapeType="1"/>
            </p:cNvSpPr>
            <p:nvPr/>
          </p:nvSpPr>
          <p:spPr bwMode="auto">
            <a:xfrm>
              <a:off x="1835150" y="5618163"/>
              <a:ext cx="466725"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411670" name="Line 22"/>
            <p:cNvSpPr>
              <a:spLocks noChangeShapeType="1"/>
            </p:cNvSpPr>
            <p:nvPr/>
          </p:nvSpPr>
          <p:spPr bwMode="auto">
            <a:xfrm flipV="1">
              <a:off x="1219014" y="5508625"/>
              <a:ext cx="80822" cy="18805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411671" name="Line 23"/>
            <p:cNvSpPr>
              <a:spLocks noChangeShapeType="1"/>
            </p:cNvSpPr>
            <p:nvPr/>
          </p:nvSpPr>
          <p:spPr bwMode="auto">
            <a:xfrm>
              <a:off x="1303350" y="5508625"/>
              <a:ext cx="79065" cy="1905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411672" name="Line 24"/>
            <p:cNvSpPr>
              <a:spLocks noChangeShapeType="1"/>
            </p:cNvSpPr>
            <p:nvPr/>
          </p:nvSpPr>
          <p:spPr bwMode="auto">
            <a:xfrm flipV="1">
              <a:off x="1382415" y="5508625"/>
              <a:ext cx="89607" cy="1905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411673" name="Line 25"/>
            <p:cNvSpPr>
              <a:spLocks noChangeShapeType="1"/>
            </p:cNvSpPr>
            <p:nvPr/>
          </p:nvSpPr>
          <p:spPr bwMode="auto">
            <a:xfrm>
              <a:off x="1472022" y="5508625"/>
              <a:ext cx="79065" cy="1905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411674" name="Line 26"/>
            <p:cNvSpPr>
              <a:spLocks noChangeShapeType="1"/>
            </p:cNvSpPr>
            <p:nvPr/>
          </p:nvSpPr>
          <p:spPr bwMode="auto">
            <a:xfrm flipV="1">
              <a:off x="1551086" y="5508625"/>
              <a:ext cx="84336" cy="1905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411675" name="Line 27"/>
            <p:cNvSpPr>
              <a:spLocks noChangeShapeType="1"/>
            </p:cNvSpPr>
            <p:nvPr/>
          </p:nvSpPr>
          <p:spPr bwMode="auto">
            <a:xfrm>
              <a:off x="1635422" y="5508625"/>
              <a:ext cx="87850" cy="1905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411676" name="Line 28"/>
            <p:cNvSpPr>
              <a:spLocks noChangeShapeType="1"/>
            </p:cNvSpPr>
            <p:nvPr/>
          </p:nvSpPr>
          <p:spPr bwMode="auto">
            <a:xfrm flipV="1">
              <a:off x="1719758" y="5508625"/>
              <a:ext cx="84336" cy="1905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411677" name="Line 29"/>
            <p:cNvSpPr>
              <a:spLocks noChangeShapeType="1"/>
            </p:cNvSpPr>
            <p:nvPr/>
          </p:nvSpPr>
          <p:spPr bwMode="auto">
            <a:xfrm>
              <a:off x="1804094" y="5508625"/>
              <a:ext cx="42168" cy="9525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411678" name="Line 30"/>
            <p:cNvSpPr>
              <a:spLocks noChangeShapeType="1"/>
            </p:cNvSpPr>
            <p:nvPr/>
          </p:nvSpPr>
          <p:spPr bwMode="auto">
            <a:xfrm flipH="1" flipV="1">
              <a:off x="1171575" y="5598990"/>
              <a:ext cx="45682" cy="98913"/>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grpSp>
      <p:grpSp>
        <p:nvGrpSpPr>
          <p:cNvPr id="16" name="Group 15"/>
          <p:cNvGrpSpPr>
            <a:grpSpLocks/>
          </p:cNvGrpSpPr>
          <p:nvPr/>
        </p:nvGrpSpPr>
        <p:grpSpPr bwMode="auto">
          <a:xfrm rot="10800000">
            <a:off x="6324600" y="5562600"/>
            <a:ext cx="1584325" cy="190500"/>
            <a:chOff x="717550" y="5508625"/>
            <a:chExt cx="1584325" cy="190500"/>
          </a:xfrm>
        </p:grpSpPr>
        <p:sp>
          <p:nvSpPr>
            <p:cNvPr id="411657" name="Line 19"/>
            <p:cNvSpPr>
              <a:spLocks noChangeShapeType="1"/>
            </p:cNvSpPr>
            <p:nvPr/>
          </p:nvSpPr>
          <p:spPr bwMode="auto">
            <a:xfrm>
              <a:off x="717550" y="5619750"/>
              <a:ext cx="4699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411658" name="Line 20"/>
            <p:cNvSpPr>
              <a:spLocks noChangeShapeType="1"/>
            </p:cNvSpPr>
            <p:nvPr/>
          </p:nvSpPr>
          <p:spPr bwMode="auto">
            <a:xfrm>
              <a:off x="1835150" y="5618163"/>
              <a:ext cx="466725"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411659" name="Line 22"/>
            <p:cNvSpPr>
              <a:spLocks noChangeShapeType="1"/>
            </p:cNvSpPr>
            <p:nvPr/>
          </p:nvSpPr>
          <p:spPr bwMode="auto">
            <a:xfrm flipV="1">
              <a:off x="1219014" y="5508625"/>
              <a:ext cx="80822" cy="18805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411660" name="Line 23"/>
            <p:cNvSpPr>
              <a:spLocks noChangeShapeType="1"/>
            </p:cNvSpPr>
            <p:nvPr/>
          </p:nvSpPr>
          <p:spPr bwMode="auto">
            <a:xfrm>
              <a:off x="1303350" y="5508625"/>
              <a:ext cx="79065" cy="1905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411661" name="Line 24"/>
            <p:cNvSpPr>
              <a:spLocks noChangeShapeType="1"/>
            </p:cNvSpPr>
            <p:nvPr/>
          </p:nvSpPr>
          <p:spPr bwMode="auto">
            <a:xfrm flipV="1">
              <a:off x="1382415" y="5508625"/>
              <a:ext cx="89607" cy="1905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411662" name="Line 25"/>
            <p:cNvSpPr>
              <a:spLocks noChangeShapeType="1"/>
            </p:cNvSpPr>
            <p:nvPr/>
          </p:nvSpPr>
          <p:spPr bwMode="auto">
            <a:xfrm>
              <a:off x="1472022" y="5508625"/>
              <a:ext cx="79065" cy="1905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411663" name="Line 26"/>
            <p:cNvSpPr>
              <a:spLocks noChangeShapeType="1"/>
            </p:cNvSpPr>
            <p:nvPr/>
          </p:nvSpPr>
          <p:spPr bwMode="auto">
            <a:xfrm flipV="1">
              <a:off x="1551086" y="5508625"/>
              <a:ext cx="84336" cy="1905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411664" name="Line 27"/>
            <p:cNvSpPr>
              <a:spLocks noChangeShapeType="1"/>
            </p:cNvSpPr>
            <p:nvPr/>
          </p:nvSpPr>
          <p:spPr bwMode="auto">
            <a:xfrm>
              <a:off x="1635422" y="5508625"/>
              <a:ext cx="87850" cy="1905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411665" name="Line 28"/>
            <p:cNvSpPr>
              <a:spLocks noChangeShapeType="1"/>
            </p:cNvSpPr>
            <p:nvPr/>
          </p:nvSpPr>
          <p:spPr bwMode="auto">
            <a:xfrm flipV="1">
              <a:off x="1719758" y="5508625"/>
              <a:ext cx="84336" cy="1905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411666" name="Line 29"/>
            <p:cNvSpPr>
              <a:spLocks noChangeShapeType="1"/>
            </p:cNvSpPr>
            <p:nvPr/>
          </p:nvSpPr>
          <p:spPr bwMode="auto">
            <a:xfrm>
              <a:off x="1804094" y="5508625"/>
              <a:ext cx="42168" cy="9525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411667" name="Line 30"/>
            <p:cNvSpPr>
              <a:spLocks noChangeShapeType="1"/>
            </p:cNvSpPr>
            <p:nvPr/>
          </p:nvSpPr>
          <p:spPr bwMode="auto">
            <a:xfrm flipH="1" flipV="1">
              <a:off x="1171575" y="5598990"/>
              <a:ext cx="45682" cy="98913"/>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grpSp>
      <p:cxnSp>
        <p:nvCxnSpPr>
          <p:cNvPr id="28" name="Straight Arrow Connector 27"/>
          <p:cNvCxnSpPr>
            <a:stCxn id="31" idx="2"/>
          </p:cNvCxnSpPr>
          <p:nvPr/>
        </p:nvCxnSpPr>
        <p:spPr>
          <a:xfrm rot="10800000" flipV="1">
            <a:off x="4572000" y="5600700"/>
            <a:ext cx="609600" cy="38100"/>
          </a:xfrm>
          <a:prstGeom prst="straightConnector1">
            <a:avLst/>
          </a:prstGeom>
          <a:ln w="28575">
            <a:solidFill>
              <a:srgbClr val="0070C0"/>
            </a:solidFill>
            <a:tailEnd type="arrow"/>
          </a:ln>
        </p:spPr>
        <p:style>
          <a:lnRef idx="3">
            <a:schemeClr val="accent4"/>
          </a:lnRef>
          <a:fillRef idx="0">
            <a:schemeClr val="accent4"/>
          </a:fillRef>
          <a:effectRef idx="2">
            <a:schemeClr val="accent4"/>
          </a:effectRef>
          <a:fontRef idx="minor">
            <a:schemeClr val="tx1"/>
          </a:fontRef>
        </p:style>
      </p:cxnSp>
      <p:cxnSp>
        <p:nvCxnSpPr>
          <p:cNvPr id="29" name="Straight Arrow Connector 28"/>
          <p:cNvCxnSpPr>
            <a:stCxn id="31" idx="6"/>
          </p:cNvCxnSpPr>
          <p:nvPr/>
        </p:nvCxnSpPr>
        <p:spPr>
          <a:xfrm>
            <a:off x="5715000" y="5600700"/>
            <a:ext cx="609600" cy="39688"/>
          </a:xfrm>
          <a:prstGeom prst="straightConnector1">
            <a:avLst/>
          </a:prstGeom>
          <a:ln w="28575">
            <a:solidFill>
              <a:srgbClr val="0070C0"/>
            </a:solidFill>
            <a:tailEnd type="arrow"/>
          </a:ln>
        </p:spPr>
        <p:style>
          <a:lnRef idx="3">
            <a:schemeClr val="accent4"/>
          </a:lnRef>
          <a:fillRef idx="0">
            <a:schemeClr val="accent4"/>
          </a:fillRef>
          <a:effectRef idx="2">
            <a:schemeClr val="accent4"/>
          </a:effectRef>
          <a:fontRef idx="minor">
            <a:schemeClr val="tx1"/>
          </a:fontRef>
        </p:style>
      </p:cxnSp>
      <p:sp>
        <p:nvSpPr>
          <p:cNvPr id="31" name="Oval 30"/>
          <p:cNvSpPr/>
          <p:nvPr/>
        </p:nvSpPr>
        <p:spPr>
          <a:xfrm>
            <a:off x="5181600" y="5334000"/>
            <a:ext cx="533400" cy="533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sz="2400" dirty="0">
                <a:solidFill>
                  <a:srgbClr val="FF0000"/>
                </a:solidFill>
              </a:rPr>
              <a:t>A</a:t>
            </a:r>
          </a:p>
        </p:txBody>
      </p:sp>
    </p:spTree>
    <p:extLst>
      <p:ext uri="{BB962C8B-B14F-4D97-AF65-F5344CB8AC3E}">
        <p14:creationId xmlns:p14="http://schemas.microsoft.com/office/powerpoint/2010/main" val="3165484652"/>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2674" name="Title 1"/>
          <p:cNvSpPr>
            <a:spLocks noGrp="1"/>
          </p:cNvSpPr>
          <p:nvPr>
            <p:ph type="title"/>
          </p:nvPr>
        </p:nvSpPr>
        <p:spPr/>
        <p:txBody>
          <a:bodyPr/>
          <a:lstStyle/>
          <a:p>
            <a:r>
              <a:rPr lang="en-US" altLang="en-US"/>
              <a:t>T7D04</a:t>
            </a:r>
          </a:p>
        </p:txBody>
      </p:sp>
      <p:sp>
        <p:nvSpPr>
          <p:cNvPr id="3" name="Content Placeholder 2"/>
          <p:cNvSpPr>
            <a:spLocks noGrp="1"/>
          </p:cNvSpPr>
          <p:nvPr>
            <p:ph idx="1"/>
          </p:nvPr>
        </p:nvSpPr>
        <p:spPr/>
        <p:txBody>
          <a:bodyPr/>
          <a:lstStyle/>
          <a:p>
            <a:pPr>
              <a:buFontTx/>
              <a:buNone/>
            </a:pPr>
            <a:r>
              <a:rPr lang="en-US" altLang="en-US" dirty="0"/>
              <a:t>Which instrument is used to measure electric current?</a:t>
            </a:r>
          </a:p>
          <a:p>
            <a:pPr>
              <a:buFontTx/>
              <a:buNone/>
            </a:pPr>
            <a:r>
              <a:rPr lang="en-US" altLang="en-US" dirty="0"/>
              <a:t>A. An ohmmeter</a:t>
            </a:r>
          </a:p>
          <a:p>
            <a:pPr>
              <a:buFontTx/>
              <a:buNone/>
            </a:pPr>
            <a:r>
              <a:rPr lang="en-US" altLang="en-US" dirty="0"/>
              <a:t>B. An electrometer</a:t>
            </a:r>
          </a:p>
          <a:p>
            <a:pPr>
              <a:buFontTx/>
              <a:buNone/>
            </a:pPr>
            <a:r>
              <a:rPr lang="en-US" altLang="en-US" dirty="0"/>
              <a:t>C. A voltmeter</a:t>
            </a:r>
          </a:p>
          <a:p>
            <a:pPr>
              <a:buFontTx/>
              <a:buNone/>
            </a:pPr>
            <a:r>
              <a:rPr lang="en-US" altLang="en-US" dirty="0"/>
              <a:t>D. An ammeter</a:t>
            </a:r>
          </a:p>
        </p:txBody>
      </p:sp>
    </p:spTree>
    <p:extLst>
      <p:ext uri="{BB962C8B-B14F-4D97-AF65-F5344CB8AC3E}">
        <p14:creationId xmlns:p14="http://schemas.microsoft.com/office/powerpoint/2010/main" val="3783671187"/>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2674" name="Title 1"/>
          <p:cNvSpPr>
            <a:spLocks noGrp="1"/>
          </p:cNvSpPr>
          <p:nvPr>
            <p:ph type="title"/>
          </p:nvPr>
        </p:nvSpPr>
        <p:spPr/>
        <p:txBody>
          <a:bodyPr/>
          <a:lstStyle/>
          <a:p>
            <a:r>
              <a:rPr lang="en-US" altLang="en-US"/>
              <a:t>T7D04</a:t>
            </a:r>
          </a:p>
        </p:txBody>
      </p:sp>
      <p:sp>
        <p:nvSpPr>
          <p:cNvPr id="3" name="Content Placeholder 2"/>
          <p:cNvSpPr>
            <a:spLocks noGrp="1"/>
          </p:cNvSpPr>
          <p:nvPr>
            <p:ph idx="1"/>
          </p:nvPr>
        </p:nvSpPr>
        <p:spPr/>
        <p:txBody>
          <a:bodyPr/>
          <a:lstStyle/>
          <a:p>
            <a:pPr>
              <a:buFontTx/>
              <a:buNone/>
            </a:pPr>
            <a:r>
              <a:rPr lang="en-US" altLang="en-US" dirty="0"/>
              <a:t>Which instrument is used to measure electric current?</a:t>
            </a:r>
          </a:p>
          <a:p>
            <a:pPr>
              <a:buFontTx/>
              <a:buNone/>
            </a:pPr>
            <a:r>
              <a:rPr lang="en-US" altLang="en-US" dirty="0">
                <a:solidFill>
                  <a:schemeClr val="bg1">
                    <a:lumMod val="75000"/>
                  </a:schemeClr>
                </a:solidFill>
              </a:rPr>
              <a:t>A. An ohmmeter</a:t>
            </a:r>
          </a:p>
          <a:p>
            <a:pPr>
              <a:buFontTx/>
              <a:buNone/>
            </a:pPr>
            <a:r>
              <a:rPr lang="en-US" altLang="en-US" dirty="0">
                <a:solidFill>
                  <a:schemeClr val="bg1">
                    <a:lumMod val="75000"/>
                  </a:schemeClr>
                </a:solidFill>
              </a:rPr>
              <a:t>B. An electrometer</a:t>
            </a:r>
          </a:p>
          <a:p>
            <a:pPr>
              <a:buFontTx/>
              <a:buNone/>
            </a:pPr>
            <a:r>
              <a:rPr lang="en-US" altLang="en-US" dirty="0">
                <a:solidFill>
                  <a:schemeClr val="bg1">
                    <a:lumMod val="75000"/>
                  </a:schemeClr>
                </a:solidFill>
              </a:rPr>
              <a:t>C. A voltmeter</a:t>
            </a:r>
          </a:p>
          <a:p>
            <a:pPr>
              <a:buFontTx/>
              <a:buNone/>
            </a:pPr>
            <a:r>
              <a:rPr lang="en-US" altLang="en-US" dirty="0"/>
              <a:t>D. An ammeter</a:t>
            </a:r>
          </a:p>
        </p:txBody>
      </p:sp>
      <p:grpSp>
        <p:nvGrpSpPr>
          <p:cNvPr id="4" name="Group 3"/>
          <p:cNvGrpSpPr>
            <a:grpSpLocks/>
          </p:cNvGrpSpPr>
          <p:nvPr/>
        </p:nvGrpSpPr>
        <p:grpSpPr bwMode="auto">
          <a:xfrm rot="10800000">
            <a:off x="3048000" y="5562600"/>
            <a:ext cx="1584325" cy="190500"/>
            <a:chOff x="717550" y="5508625"/>
            <a:chExt cx="1584325" cy="190500"/>
          </a:xfrm>
        </p:grpSpPr>
        <p:sp>
          <p:nvSpPr>
            <p:cNvPr id="412692" name="Line 19"/>
            <p:cNvSpPr>
              <a:spLocks noChangeShapeType="1"/>
            </p:cNvSpPr>
            <p:nvPr/>
          </p:nvSpPr>
          <p:spPr bwMode="auto">
            <a:xfrm>
              <a:off x="717550" y="5619750"/>
              <a:ext cx="4699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412693" name="Line 20"/>
            <p:cNvSpPr>
              <a:spLocks noChangeShapeType="1"/>
            </p:cNvSpPr>
            <p:nvPr/>
          </p:nvSpPr>
          <p:spPr bwMode="auto">
            <a:xfrm>
              <a:off x="1835150" y="5618163"/>
              <a:ext cx="466725"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412694" name="Line 22"/>
            <p:cNvSpPr>
              <a:spLocks noChangeShapeType="1"/>
            </p:cNvSpPr>
            <p:nvPr/>
          </p:nvSpPr>
          <p:spPr bwMode="auto">
            <a:xfrm flipV="1">
              <a:off x="1219014" y="5508625"/>
              <a:ext cx="80822" cy="18805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412695" name="Line 23"/>
            <p:cNvSpPr>
              <a:spLocks noChangeShapeType="1"/>
            </p:cNvSpPr>
            <p:nvPr/>
          </p:nvSpPr>
          <p:spPr bwMode="auto">
            <a:xfrm>
              <a:off x="1303350" y="5508625"/>
              <a:ext cx="79065" cy="1905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412696" name="Line 24"/>
            <p:cNvSpPr>
              <a:spLocks noChangeShapeType="1"/>
            </p:cNvSpPr>
            <p:nvPr/>
          </p:nvSpPr>
          <p:spPr bwMode="auto">
            <a:xfrm flipV="1">
              <a:off x="1382415" y="5508625"/>
              <a:ext cx="89607" cy="1905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412697" name="Line 25"/>
            <p:cNvSpPr>
              <a:spLocks noChangeShapeType="1"/>
            </p:cNvSpPr>
            <p:nvPr/>
          </p:nvSpPr>
          <p:spPr bwMode="auto">
            <a:xfrm>
              <a:off x="1472022" y="5508625"/>
              <a:ext cx="79065" cy="1905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412698" name="Line 26"/>
            <p:cNvSpPr>
              <a:spLocks noChangeShapeType="1"/>
            </p:cNvSpPr>
            <p:nvPr/>
          </p:nvSpPr>
          <p:spPr bwMode="auto">
            <a:xfrm flipV="1">
              <a:off x="1551086" y="5508625"/>
              <a:ext cx="84336" cy="1905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412699" name="Line 27"/>
            <p:cNvSpPr>
              <a:spLocks noChangeShapeType="1"/>
            </p:cNvSpPr>
            <p:nvPr/>
          </p:nvSpPr>
          <p:spPr bwMode="auto">
            <a:xfrm>
              <a:off x="1635422" y="5508625"/>
              <a:ext cx="87850" cy="1905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412700" name="Line 28"/>
            <p:cNvSpPr>
              <a:spLocks noChangeShapeType="1"/>
            </p:cNvSpPr>
            <p:nvPr/>
          </p:nvSpPr>
          <p:spPr bwMode="auto">
            <a:xfrm flipV="1">
              <a:off x="1719758" y="5508625"/>
              <a:ext cx="84336" cy="1905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412701" name="Line 29"/>
            <p:cNvSpPr>
              <a:spLocks noChangeShapeType="1"/>
            </p:cNvSpPr>
            <p:nvPr/>
          </p:nvSpPr>
          <p:spPr bwMode="auto">
            <a:xfrm>
              <a:off x="1804094" y="5508625"/>
              <a:ext cx="42168" cy="9525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412702" name="Line 30"/>
            <p:cNvSpPr>
              <a:spLocks noChangeShapeType="1"/>
            </p:cNvSpPr>
            <p:nvPr/>
          </p:nvSpPr>
          <p:spPr bwMode="auto">
            <a:xfrm flipH="1" flipV="1">
              <a:off x="1171575" y="5598990"/>
              <a:ext cx="45682" cy="98913"/>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grpSp>
      <p:grpSp>
        <p:nvGrpSpPr>
          <p:cNvPr id="16" name="Group 15"/>
          <p:cNvGrpSpPr>
            <a:grpSpLocks/>
          </p:cNvGrpSpPr>
          <p:nvPr/>
        </p:nvGrpSpPr>
        <p:grpSpPr bwMode="auto">
          <a:xfrm rot="10800000">
            <a:off x="6324600" y="5562600"/>
            <a:ext cx="1584325" cy="190500"/>
            <a:chOff x="717550" y="5508625"/>
            <a:chExt cx="1584325" cy="190500"/>
          </a:xfrm>
        </p:grpSpPr>
        <p:sp>
          <p:nvSpPr>
            <p:cNvPr id="412681" name="Line 19"/>
            <p:cNvSpPr>
              <a:spLocks noChangeShapeType="1"/>
            </p:cNvSpPr>
            <p:nvPr/>
          </p:nvSpPr>
          <p:spPr bwMode="auto">
            <a:xfrm>
              <a:off x="717550" y="5619750"/>
              <a:ext cx="4699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412682" name="Line 20"/>
            <p:cNvSpPr>
              <a:spLocks noChangeShapeType="1"/>
            </p:cNvSpPr>
            <p:nvPr/>
          </p:nvSpPr>
          <p:spPr bwMode="auto">
            <a:xfrm>
              <a:off x="1835150" y="5618163"/>
              <a:ext cx="466725"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412683" name="Line 22"/>
            <p:cNvSpPr>
              <a:spLocks noChangeShapeType="1"/>
            </p:cNvSpPr>
            <p:nvPr/>
          </p:nvSpPr>
          <p:spPr bwMode="auto">
            <a:xfrm flipV="1">
              <a:off x="1219014" y="5508625"/>
              <a:ext cx="80822" cy="18805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412684" name="Line 23"/>
            <p:cNvSpPr>
              <a:spLocks noChangeShapeType="1"/>
            </p:cNvSpPr>
            <p:nvPr/>
          </p:nvSpPr>
          <p:spPr bwMode="auto">
            <a:xfrm>
              <a:off x="1303350" y="5508625"/>
              <a:ext cx="79065" cy="1905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412685" name="Line 24"/>
            <p:cNvSpPr>
              <a:spLocks noChangeShapeType="1"/>
            </p:cNvSpPr>
            <p:nvPr/>
          </p:nvSpPr>
          <p:spPr bwMode="auto">
            <a:xfrm flipV="1">
              <a:off x="1382415" y="5508625"/>
              <a:ext cx="89607" cy="1905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412686" name="Line 25"/>
            <p:cNvSpPr>
              <a:spLocks noChangeShapeType="1"/>
            </p:cNvSpPr>
            <p:nvPr/>
          </p:nvSpPr>
          <p:spPr bwMode="auto">
            <a:xfrm>
              <a:off x="1472022" y="5508625"/>
              <a:ext cx="79065" cy="1905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412687" name="Line 26"/>
            <p:cNvSpPr>
              <a:spLocks noChangeShapeType="1"/>
            </p:cNvSpPr>
            <p:nvPr/>
          </p:nvSpPr>
          <p:spPr bwMode="auto">
            <a:xfrm flipV="1">
              <a:off x="1551086" y="5508625"/>
              <a:ext cx="84336" cy="1905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412688" name="Line 27"/>
            <p:cNvSpPr>
              <a:spLocks noChangeShapeType="1"/>
            </p:cNvSpPr>
            <p:nvPr/>
          </p:nvSpPr>
          <p:spPr bwMode="auto">
            <a:xfrm>
              <a:off x="1635422" y="5508625"/>
              <a:ext cx="87850" cy="1905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412689" name="Line 28"/>
            <p:cNvSpPr>
              <a:spLocks noChangeShapeType="1"/>
            </p:cNvSpPr>
            <p:nvPr/>
          </p:nvSpPr>
          <p:spPr bwMode="auto">
            <a:xfrm flipV="1">
              <a:off x="1719758" y="5508625"/>
              <a:ext cx="84336" cy="19050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412690" name="Line 29"/>
            <p:cNvSpPr>
              <a:spLocks noChangeShapeType="1"/>
            </p:cNvSpPr>
            <p:nvPr/>
          </p:nvSpPr>
          <p:spPr bwMode="auto">
            <a:xfrm>
              <a:off x="1804094" y="5508625"/>
              <a:ext cx="42168" cy="9525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sp>
          <p:nvSpPr>
            <p:cNvPr id="412691" name="Line 30"/>
            <p:cNvSpPr>
              <a:spLocks noChangeShapeType="1"/>
            </p:cNvSpPr>
            <p:nvPr/>
          </p:nvSpPr>
          <p:spPr bwMode="auto">
            <a:xfrm flipH="1" flipV="1">
              <a:off x="1171575" y="5598990"/>
              <a:ext cx="45682" cy="98913"/>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n-US" sz="2400">
                <a:solidFill>
                  <a:srgbClr val="000000"/>
                </a:solidFill>
                <a:cs typeface="Arial" charset="0"/>
              </a:endParaRPr>
            </a:p>
          </p:txBody>
        </p:sp>
      </p:grpSp>
      <p:cxnSp>
        <p:nvCxnSpPr>
          <p:cNvPr id="28" name="Straight Arrow Connector 27"/>
          <p:cNvCxnSpPr>
            <a:stCxn id="30" idx="2"/>
          </p:cNvCxnSpPr>
          <p:nvPr/>
        </p:nvCxnSpPr>
        <p:spPr>
          <a:xfrm rot="10800000" flipV="1">
            <a:off x="4572000" y="5600700"/>
            <a:ext cx="609600" cy="38100"/>
          </a:xfrm>
          <a:prstGeom prst="straightConnector1">
            <a:avLst/>
          </a:prstGeom>
          <a:ln w="28575">
            <a:solidFill>
              <a:srgbClr val="0070C0"/>
            </a:solidFill>
            <a:tailEnd type="arrow"/>
          </a:ln>
        </p:spPr>
        <p:style>
          <a:lnRef idx="3">
            <a:schemeClr val="accent4"/>
          </a:lnRef>
          <a:fillRef idx="0">
            <a:schemeClr val="accent4"/>
          </a:fillRef>
          <a:effectRef idx="2">
            <a:schemeClr val="accent4"/>
          </a:effectRef>
          <a:fontRef idx="minor">
            <a:schemeClr val="tx1"/>
          </a:fontRef>
        </p:style>
      </p:cxnSp>
      <p:cxnSp>
        <p:nvCxnSpPr>
          <p:cNvPr id="29" name="Straight Arrow Connector 28"/>
          <p:cNvCxnSpPr>
            <a:stCxn id="30" idx="6"/>
          </p:cNvCxnSpPr>
          <p:nvPr/>
        </p:nvCxnSpPr>
        <p:spPr>
          <a:xfrm>
            <a:off x="5715000" y="5600700"/>
            <a:ext cx="609600" cy="39688"/>
          </a:xfrm>
          <a:prstGeom prst="straightConnector1">
            <a:avLst/>
          </a:prstGeom>
          <a:ln w="28575">
            <a:solidFill>
              <a:srgbClr val="0070C0"/>
            </a:solidFill>
            <a:tailEnd type="arrow"/>
          </a:ln>
        </p:spPr>
        <p:style>
          <a:lnRef idx="3">
            <a:schemeClr val="accent4"/>
          </a:lnRef>
          <a:fillRef idx="0">
            <a:schemeClr val="accent4"/>
          </a:fillRef>
          <a:effectRef idx="2">
            <a:schemeClr val="accent4"/>
          </a:effectRef>
          <a:fontRef idx="minor">
            <a:schemeClr val="tx1"/>
          </a:fontRef>
        </p:style>
      </p:cxnSp>
      <p:sp>
        <p:nvSpPr>
          <p:cNvPr id="30" name="Oval 29"/>
          <p:cNvSpPr/>
          <p:nvPr/>
        </p:nvSpPr>
        <p:spPr>
          <a:xfrm>
            <a:off x="5181600" y="5334000"/>
            <a:ext cx="533400" cy="533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en-US" sz="2400" dirty="0">
                <a:solidFill>
                  <a:srgbClr val="FF0000"/>
                </a:solidFill>
              </a:rPr>
              <a:t>A</a:t>
            </a:r>
          </a:p>
        </p:txBody>
      </p:sp>
    </p:spTree>
    <p:extLst>
      <p:ext uri="{BB962C8B-B14F-4D97-AF65-F5344CB8AC3E}">
        <p14:creationId xmlns:p14="http://schemas.microsoft.com/office/powerpoint/2010/main" val="2643732960"/>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3698" name="Title 1"/>
          <p:cNvSpPr>
            <a:spLocks noGrp="1"/>
          </p:cNvSpPr>
          <p:nvPr>
            <p:ph type="title"/>
          </p:nvPr>
        </p:nvSpPr>
        <p:spPr/>
        <p:txBody>
          <a:bodyPr/>
          <a:lstStyle/>
          <a:p>
            <a:r>
              <a:rPr lang="en-US" altLang="en-US"/>
              <a:t>T7D05</a:t>
            </a:r>
          </a:p>
        </p:txBody>
      </p:sp>
      <p:sp>
        <p:nvSpPr>
          <p:cNvPr id="3" name="Content Placeholder 2"/>
          <p:cNvSpPr>
            <a:spLocks noGrp="1"/>
          </p:cNvSpPr>
          <p:nvPr>
            <p:ph idx="1"/>
          </p:nvPr>
        </p:nvSpPr>
        <p:spPr/>
        <p:txBody>
          <a:bodyPr/>
          <a:lstStyle/>
          <a:p>
            <a:pPr>
              <a:buFontTx/>
              <a:buNone/>
            </a:pPr>
            <a:r>
              <a:rPr lang="en-US" altLang="en-US" b="1" dirty="0"/>
              <a:t>T7D05 Question Removed (section not renumbered)</a:t>
            </a:r>
          </a:p>
        </p:txBody>
      </p:sp>
    </p:spTree>
    <p:extLst>
      <p:ext uri="{BB962C8B-B14F-4D97-AF65-F5344CB8AC3E}">
        <p14:creationId xmlns:p14="http://schemas.microsoft.com/office/powerpoint/2010/main" val="2606578101"/>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4722" name="Title 1"/>
          <p:cNvSpPr>
            <a:spLocks noGrp="1"/>
          </p:cNvSpPr>
          <p:nvPr>
            <p:ph type="title"/>
          </p:nvPr>
        </p:nvSpPr>
        <p:spPr/>
        <p:txBody>
          <a:bodyPr/>
          <a:lstStyle/>
          <a:p>
            <a:r>
              <a:rPr lang="en-US" altLang="en-US"/>
              <a:t>T7D06</a:t>
            </a:r>
          </a:p>
        </p:txBody>
      </p:sp>
      <p:sp>
        <p:nvSpPr>
          <p:cNvPr id="3" name="Content Placeholder 2"/>
          <p:cNvSpPr>
            <a:spLocks noGrp="1"/>
          </p:cNvSpPr>
          <p:nvPr>
            <p:ph idx="1"/>
          </p:nvPr>
        </p:nvSpPr>
        <p:spPr>
          <a:xfrm>
            <a:off x="457200" y="1371600"/>
            <a:ext cx="8229600" cy="4953000"/>
          </a:xfrm>
        </p:spPr>
        <p:txBody>
          <a:bodyPr/>
          <a:lstStyle/>
          <a:p>
            <a:pPr>
              <a:buFontTx/>
              <a:buNone/>
            </a:pPr>
            <a:r>
              <a:rPr lang="en-US" altLang="en-US" dirty="0"/>
              <a:t>Which of the following can damage a multimeter?</a:t>
            </a:r>
          </a:p>
          <a:p>
            <a:pPr>
              <a:buFontTx/>
              <a:buNone/>
            </a:pPr>
            <a:r>
              <a:rPr lang="en-US" altLang="en-US" dirty="0"/>
              <a:t>A. Attempting to measure resistance using the voltage setting</a:t>
            </a:r>
          </a:p>
          <a:p>
            <a:pPr>
              <a:buFontTx/>
              <a:buNone/>
            </a:pPr>
            <a:r>
              <a:rPr lang="en-US" altLang="en-US" dirty="0"/>
              <a:t>B. Failing to connect one of the probes to ground</a:t>
            </a:r>
          </a:p>
          <a:p>
            <a:pPr>
              <a:buFontTx/>
              <a:buNone/>
            </a:pPr>
            <a:r>
              <a:rPr lang="en-US" altLang="en-US" dirty="0"/>
              <a:t>C. Attempting to measure voltage when using the resistance setting</a:t>
            </a:r>
          </a:p>
          <a:p>
            <a:pPr>
              <a:buFontTx/>
              <a:buNone/>
            </a:pPr>
            <a:r>
              <a:rPr lang="en-US" altLang="en-US" dirty="0"/>
              <a:t>D. Not allowing it to warm up properly</a:t>
            </a:r>
          </a:p>
        </p:txBody>
      </p:sp>
    </p:spTree>
    <p:extLst>
      <p:ext uri="{BB962C8B-B14F-4D97-AF65-F5344CB8AC3E}">
        <p14:creationId xmlns:p14="http://schemas.microsoft.com/office/powerpoint/2010/main" val="809427643"/>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4722" name="Title 1"/>
          <p:cNvSpPr>
            <a:spLocks noGrp="1"/>
          </p:cNvSpPr>
          <p:nvPr>
            <p:ph type="title"/>
          </p:nvPr>
        </p:nvSpPr>
        <p:spPr/>
        <p:txBody>
          <a:bodyPr/>
          <a:lstStyle/>
          <a:p>
            <a:r>
              <a:rPr lang="en-US" altLang="en-US"/>
              <a:t>T7D06</a:t>
            </a:r>
          </a:p>
        </p:txBody>
      </p:sp>
      <p:sp>
        <p:nvSpPr>
          <p:cNvPr id="3" name="Content Placeholder 2"/>
          <p:cNvSpPr>
            <a:spLocks noGrp="1"/>
          </p:cNvSpPr>
          <p:nvPr>
            <p:ph idx="1"/>
          </p:nvPr>
        </p:nvSpPr>
        <p:spPr>
          <a:xfrm>
            <a:off x="457200" y="1371600"/>
            <a:ext cx="8229600" cy="4953000"/>
          </a:xfrm>
        </p:spPr>
        <p:txBody>
          <a:bodyPr/>
          <a:lstStyle/>
          <a:p>
            <a:pPr>
              <a:buFontTx/>
              <a:buNone/>
            </a:pPr>
            <a:r>
              <a:rPr lang="en-US" altLang="en-US" dirty="0"/>
              <a:t>Which of the following can damage a multimeter?</a:t>
            </a:r>
          </a:p>
          <a:p>
            <a:pPr>
              <a:buFontTx/>
              <a:buNone/>
            </a:pPr>
            <a:r>
              <a:rPr lang="en-US" altLang="en-US" dirty="0">
                <a:solidFill>
                  <a:schemeClr val="bg1">
                    <a:lumMod val="75000"/>
                  </a:schemeClr>
                </a:solidFill>
              </a:rPr>
              <a:t>A. Attempting to measure resistance using the voltage setting</a:t>
            </a:r>
          </a:p>
          <a:p>
            <a:pPr>
              <a:buFontTx/>
              <a:buNone/>
            </a:pPr>
            <a:r>
              <a:rPr lang="en-US" altLang="en-US" dirty="0">
                <a:solidFill>
                  <a:schemeClr val="bg1">
                    <a:lumMod val="75000"/>
                  </a:schemeClr>
                </a:solidFill>
              </a:rPr>
              <a:t>B. Failing to connect one of the probes to ground</a:t>
            </a:r>
          </a:p>
          <a:p>
            <a:pPr>
              <a:buFontTx/>
              <a:buNone/>
            </a:pPr>
            <a:r>
              <a:rPr lang="en-US" altLang="en-US" dirty="0"/>
              <a:t>C. Attempting to measure voltage when using the resistance setting</a:t>
            </a:r>
          </a:p>
          <a:p>
            <a:pPr>
              <a:buFontTx/>
              <a:buNone/>
            </a:pPr>
            <a:r>
              <a:rPr lang="en-US" altLang="en-US" dirty="0">
                <a:solidFill>
                  <a:schemeClr val="bg1">
                    <a:lumMod val="75000"/>
                  </a:schemeClr>
                </a:solidFill>
              </a:rPr>
              <a:t>D. Not allowing it to warm up properly</a:t>
            </a:r>
          </a:p>
        </p:txBody>
      </p:sp>
    </p:spTree>
    <p:extLst>
      <p:ext uri="{BB962C8B-B14F-4D97-AF65-F5344CB8AC3E}">
        <p14:creationId xmlns:p14="http://schemas.microsoft.com/office/powerpoint/2010/main" val="616173703"/>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5746" name="Title 1"/>
          <p:cNvSpPr>
            <a:spLocks noGrp="1"/>
          </p:cNvSpPr>
          <p:nvPr>
            <p:ph type="title"/>
          </p:nvPr>
        </p:nvSpPr>
        <p:spPr/>
        <p:txBody>
          <a:bodyPr/>
          <a:lstStyle/>
          <a:p>
            <a:r>
              <a:rPr lang="en-US" altLang="en-US"/>
              <a:t>T7D07</a:t>
            </a:r>
          </a:p>
        </p:txBody>
      </p:sp>
      <p:sp>
        <p:nvSpPr>
          <p:cNvPr id="3" name="Content Placeholder 2"/>
          <p:cNvSpPr>
            <a:spLocks noGrp="1"/>
          </p:cNvSpPr>
          <p:nvPr>
            <p:ph idx="1"/>
          </p:nvPr>
        </p:nvSpPr>
        <p:spPr/>
        <p:txBody>
          <a:bodyPr/>
          <a:lstStyle/>
          <a:p>
            <a:pPr>
              <a:buFontTx/>
              <a:buNone/>
            </a:pPr>
            <a:r>
              <a:rPr lang="en-US" altLang="en-US" dirty="0"/>
              <a:t>Which of the following measurements are made using a multimeter?</a:t>
            </a:r>
          </a:p>
          <a:p>
            <a:pPr>
              <a:buFontTx/>
              <a:buNone/>
            </a:pPr>
            <a:r>
              <a:rPr lang="en-US" altLang="en-US" dirty="0"/>
              <a:t>A. Signal strength and noise</a:t>
            </a:r>
          </a:p>
          <a:p>
            <a:pPr>
              <a:buFontTx/>
              <a:buNone/>
            </a:pPr>
            <a:r>
              <a:rPr lang="en-US" altLang="en-US" dirty="0"/>
              <a:t>B. Impedance and reactance</a:t>
            </a:r>
          </a:p>
          <a:p>
            <a:pPr>
              <a:buFontTx/>
              <a:buNone/>
            </a:pPr>
            <a:r>
              <a:rPr lang="en-US" altLang="en-US" dirty="0"/>
              <a:t>C. Voltage and resistance</a:t>
            </a:r>
          </a:p>
          <a:p>
            <a:pPr>
              <a:buFontTx/>
              <a:buNone/>
            </a:pPr>
            <a:r>
              <a:rPr lang="en-US" altLang="en-US" dirty="0"/>
              <a:t>D. All these choices are correct</a:t>
            </a:r>
          </a:p>
        </p:txBody>
      </p:sp>
    </p:spTree>
    <p:extLst>
      <p:ext uri="{BB962C8B-B14F-4D97-AF65-F5344CB8AC3E}">
        <p14:creationId xmlns:p14="http://schemas.microsoft.com/office/powerpoint/2010/main" val="1748467616"/>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5746" name="Title 1"/>
          <p:cNvSpPr>
            <a:spLocks noGrp="1"/>
          </p:cNvSpPr>
          <p:nvPr>
            <p:ph type="title"/>
          </p:nvPr>
        </p:nvSpPr>
        <p:spPr/>
        <p:txBody>
          <a:bodyPr/>
          <a:lstStyle/>
          <a:p>
            <a:r>
              <a:rPr lang="en-US" altLang="en-US"/>
              <a:t>T7D07</a:t>
            </a:r>
          </a:p>
        </p:txBody>
      </p:sp>
      <p:sp>
        <p:nvSpPr>
          <p:cNvPr id="3" name="Content Placeholder 2"/>
          <p:cNvSpPr>
            <a:spLocks noGrp="1"/>
          </p:cNvSpPr>
          <p:nvPr>
            <p:ph idx="1"/>
          </p:nvPr>
        </p:nvSpPr>
        <p:spPr/>
        <p:txBody>
          <a:bodyPr/>
          <a:lstStyle/>
          <a:p>
            <a:pPr>
              <a:buFontTx/>
              <a:buNone/>
            </a:pPr>
            <a:r>
              <a:rPr lang="en-US" altLang="en-US" dirty="0"/>
              <a:t>Which of the following measurements are made using a multimeter?</a:t>
            </a:r>
          </a:p>
          <a:p>
            <a:pPr>
              <a:buFontTx/>
              <a:buNone/>
            </a:pPr>
            <a:r>
              <a:rPr lang="en-US" altLang="en-US" dirty="0">
                <a:solidFill>
                  <a:schemeClr val="bg1">
                    <a:lumMod val="75000"/>
                  </a:schemeClr>
                </a:solidFill>
              </a:rPr>
              <a:t>A. Signal strength and noise</a:t>
            </a:r>
          </a:p>
          <a:p>
            <a:pPr>
              <a:buFontTx/>
              <a:buNone/>
            </a:pPr>
            <a:r>
              <a:rPr lang="en-US" altLang="en-US" dirty="0">
                <a:solidFill>
                  <a:schemeClr val="bg1">
                    <a:lumMod val="75000"/>
                  </a:schemeClr>
                </a:solidFill>
              </a:rPr>
              <a:t>B. Impedance and reactance</a:t>
            </a:r>
          </a:p>
          <a:p>
            <a:pPr>
              <a:buFontTx/>
              <a:buNone/>
            </a:pPr>
            <a:r>
              <a:rPr lang="en-US" altLang="en-US" dirty="0"/>
              <a:t>C. Voltage and resistance</a:t>
            </a:r>
          </a:p>
          <a:p>
            <a:pPr>
              <a:buFontTx/>
              <a:buNone/>
            </a:pPr>
            <a:r>
              <a:rPr lang="en-US" altLang="en-US" dirty="0">
                <a:solidFill>
                  <a:schemeClr val="bg1">
                    <a:lumMod val="65000"/>
                  </a:schemeClr>
                </a:solidFill>
              </a:rPr>
              <a:t>D. All these choices are correct</a:t>
            </a:r>
          </a:p>
        </p:txBody>
      </p:sp>
    </p:spTree>
    <p:extLst>
      <p:ext uri="{BB962C8B-B14F-4D97-AF65-F5344CB8AC3E}">
        <p14:creationId xmlns:p14="http://schemas.microsoft.com/office/powerpoint/2010/main" val="36410397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9666" name="Title 1"/>
          <p:cNvSpPr>
            <a:spLocks noGrp="1"/>
          </p:cNvSpPr>
          <p:nvPr>
            <p:ph type="title"/>
          </p:nvPr>
        </p:nvSpPr>
        <p:spPr/>
        <p:txBody>
          <a:bodyPr/>
          <a:lstStyle/>
          <a:p>
            <a:r>
              <a:rPr lang="en-US" altLang="en-US"/>
              <a:t>T7A01</a:t>
            </a:r>
          </a:p>
        </p:txBody>
      </p:sp>
      <p:sp>
        <p:nvSpPr>
          <p:cNvPr id="3" name="Content Placeholder 2"/>
          <p:cNvSpPr>
            <a:spLocks noGrp="1"/>
          </p:cNvSpPr>
          <p:nvPr>
            <p:ph idx="1"/>
          </p:nvPr>
        </p:nvSpPr>
        <p:spPr/>
        <p:txBody>
          <a:bodyPr/>
          <a:lstStyle/>
          <a:p>
            <a:pPr>
              <a:buFontTx/>
              <a:buNone/>
            </a:pPr>
            <a:r>
              <a:rPr lang="en-US" altLang="en-US" dirty="0"/>
              <a:t>Which term describes the ability of a receiver to detect the presence of a signal?</a:t>
            </a:r>
          </a:p>
          <a:p>
            <a:pPr>
              <a:buFontTx/>
              <a:buNone/>
            </a:pPr>
            <a:r>
              <a:rPr lang="en-US" altLang="en-US" dirty="0">
                <a:solidFill>
                  <a:schemeClr val="bg1">
                    <a:lumMod val="75000"/>
                  </a:schemeClr>
                </a:solidFill>
              </a:rPr>
              <a:t>A. Linearity</a:t>
            </a:r>
          </a:p>
          <a:p>
            <a:pPr>
              <a:buFontTx/>
              <a:buNone/>
            </a:pPr>
            <a:r>
              <a:rPr lang="en-US" altLang="en-US" dirty="0"/>
              <a:t>B. Sensitivity</a:t>
            </a:r>
          </a:p>
          <a:p>
            <a:pPr>
              <a:buFontTx/>
              <a:buNone/>
            </a:pPr>
            <a:r>
              <a:rPr lang="en-US" altLang="en-US" dirty="0">
                <a:solidFill>
                  <a:schemeClr val="bg1">
                    <a:lumMod val="75000"/>
                  </a:schemeClr>
                </a:solidFill>
              </a:rPr>
              <a:t>C. Selectivity</a:t>
            </a:r>
          </a:p>
          <a:p>
            <a:pPr>
              <a:buFontTx/>
              <a:buNone/>
            </a:pPr>
            <a:r>
              <a:rPr lang="en-US" altLang="en-US" dirty="0">
                <a:solidFill>
                  <a:schemeClr val="bg1">
                    <a:lumMod val="75000"/>
                  </a:schemeClr>
                </a:solidFill>
              </a:rPr>
              <a:t>D. Total Harmonic Distortion</a:t>
            </a:r>
          </a:p>
        </p:txBody>
      </p:sp>
    </p:spTree>
    <p:extLst>
      <p:ext uri="{BB962C8B-B14F-4D97-AF65-F5344CB8AC3E}">
        <p14:creationId xmlns:p14="http://schemas.microsoft.com/office/powerpoint/2010/main" val="3973462058"/>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6770" name="Title 1"/>
          <p:cNvSpPr>
            <a:spLocks noGrp="1"/>
          </p:cNvSpPr>
          <p:nvPr>
            <p:ph type="title"/>
          </p:nvPr>
        </p:nvSpPr>
        <p:spPr/>
        <p:txBody>
          <a:bodyPr/>
          <a:lstStyle/>
          <a:p>
            <a:r>
              <a:rPr lang="en-US" altLang="en-US"/>
              <a:t>T7D08</a:t>
            </a:r>
          </a:p>
        </p:txBody>
      </p:sp>
      <p:sp>
        <p:nvSpPr>
          <p:cNvPr id="3" name="Content Placeholder 2"/>
          <p:cNvSpPr>
            <a:spLocks noGrp="1"/>
          </p:cNvSpPr>
          <p:nvPr>
            <p:ph idx="1"/>
          </p:nvPr>
        </p:nvSpPr>
        <p:spPr/>
        <p:txBody>
          <a:bodyPr/>
          <a:lstStyle/>
          <a:p>
            <a:pPr>
              <a:buFontTx/>
              <a:buNone/>
            </a:pPr>
            <a:r>
              <a:rPr lang="en-US" altLang="en-US" dirty="0"/>
              <a:t>Which of the following types of solder should not be used for radio and electronic applications?</a:t>
            </a:r>
          </a:p>
          <a:p>
            <a:pPr>
              <a:buFontTx/>
              <a:buNone/>
            </a:pPr>
            <a:r>
              <a:rPr lang="en-US" altLang="en-US" dirty="0"/>
              <a:t>A. Acid-core solder</a:t>
            </a:r>
          </a:p>
          <a:p>
            <a:pPr>
              <a:buFontTx/>
              <a:buNone/>
            </a:pPr>
            <a:r>
              <a:rPr lang="en-US" altLang="en-US" dirty="0"/>
              <a:t>B. Lead-tin solder</a:t>
            </a:r>
          </a:p>
          <a:p>
            <a:pPr>
              <a:buFontTx/>
              <a:buNone/>
            </a:pPr>
            <a:r>
              <a:rPr lang="en-US" altLang="en-US" dirty="0"/>
              <a:t>C. Rosin-core solder</a:t>
            </a:r>
          </a:p>
          <a:p>
            <a:pPr>
              <a:buFontTx/>
              <a:buNone/>
            </a:pPr>
            <a:r>
              <a:rPr lang="en-US" altLang="en-US" dirty="0"/>
              <a:t>D. Tin-copper solder</a:t>
            </a:r>
          </a:p>
        </p:txBody>
      </p:sp>
    </p:spTree>
    <p:extLst>
      <p:ext uri="{BB962C8B-B14F-4D97-AF65-F5344CB8AC3E}">
        <p14:creationId xmlns:p14="http://schemas.microsoft.com/office/powerpoint/2010/main" val="4170147781"/>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6770" name="Title 1"/>
          <p:cNvSpPr>
            <a:spLocks noGrp="1"/>
          </p:cNvSpPr>
          <p:nvPr>
            <p:ph type="title"/>
          </p:nvPr>
        </p:nvSpPr>
        <p:spPr/>
        <p:txBody>
          <a:bodyPr/>
          <a:lstStyle/>
          <a:p>
            <a:r>
              <a:rPr lang="en-US" altLang="en-US"/>
              <a:t>T7D08</a:t>
            </a:r>
          </a:p>
        </p:txBody>
      </p:sp>
      <p:sp>
        <p:nvSpPr>
          <p:cNvPr id="3" name="Content Placeholder 2"/>
          <p:cNvSpPr>
            <a:spLocks noGrp="1"/>
          </p:cNvSpPr>
          <p:nvPr>
            <p:ph idx="1"/>
          </p:nvPr>
        </p:nvSpPr>
        <p:spPr/>
        <p:txBody>
          <a:bodyPr/>
          <a:lstStyle/>
          <a:p>
            <a:pPr>
              <a:buFontTx/>
              <a:buNone/>
            </a:pPr>
            <a:r>
              <a:rPr lang="en-US" altLang="en-US" dirty="0"/>
              <a:t>Which of the following types of solder should not be used for radio and electronic applications?</a:t>
            </a:r>
          </a:p>
          <a:p>
            <a:pPr>
              <a:buFontTx/>
              <a:buNone/>
            </a:pPr>
            <a:r>
              <a:rPr lang="en-US" altLang="en-US" dirty="0"/>
              <a:t>A. Acid-core solder</a:t>
            </a:r>
          </a:p>
          <a:p>
            <a:pPr>
              <a:buFontTx/>
              <a:buNone/>
            </a:pPr>
            <a:r>
              <a:rPr lang="en-US" altLang="en-US" dirty="0">
                <a:solidFill>
                  <a:schemeClr val="bg1">
                    <a:lumMod val="65000"/>
                  </a:schemeClr>
                </a:solidFill>
              </a:rPr>
              <a:t>B. Lead-tin solder</a:t>
            </a:r>
          </a:p>
          <a:p>
            <a:pPr>
              <a:buFontTx/>
              <a:buNone/>
            </a:pPr>
            <a:r>
              <a:rPr lang="en-US" altLang="en-US" dirty="0">
                <a:solidFill>
                  <a:schemeClr val="bg1">
                    <a:lumMod val="65000"/>
                  </a:schemeClr>
                </a:solidFill>
              </a:rPr>
              <a:t>C. Rosin-core solder</a:t>
            </a:r>
          </a:p>
          <a:p>
            <a:pPr>
              <a:buFontTx/>
              <a:buNone/>
            </a:pPr>
            <a:r>
              <a:rPr lang="en-US" altLang="en-US" dirty="0">
                <a:solidFill>
                  <a:schemeClr val="bg1">
                    <a:lumMod val="65000"/>
                  </a:schemeClr>
                </a:solidFill>
              </a:rPr>
              <a:t>D. Tin-copper solder</a:t>
            </a:r>
          </a:p>
        </p:txBody>
      </p:sp>
      <p:pic>
        <p:nvPicPr>
          <p:cNvPr id="4" name="Picture 7" descr="Sold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29200" y="2994025"/>
            <a:ext cx="3810000" cy="2182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2183271"/>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7794" name="Title 1"/>
          <p:cNvSpPr>
            <a:spLocks noGrp="1"/>
          </p:cNvSpPr>
          <p:nvPr>
            <p:ph type="title"/>
          </p:nvPr>
        </p:nvSpPr>
        <p:spPr/>
        <p:txBody>
          <a:bodyPr/>
          <a:lstStyle/>
          <a:p>
            <a:r>
              <a:rPr lang="en-US" altLang="en-US"/>
              <a:t>T7D09</a:t>
            </a:r>
          </a:p>
        </p:txBody>
      </p:sp>
      <p:sp>
        <p:nvSpPr>
          <p:cNvPr id="3" name="Content Placeholder 2"/>
          <p:cNvSpPr>
            <a:spLocks noGrp="1"/>
          </p:cNvSpPr>
          <p:nvPr>
            <p:ph idx="1"/>
          </p:nvPr>
        </p:nvSpPr>
        <p:spPr>
          <a:xfrm>
            <a:off x="457200" y="1066800"/>
            <a:ext cx="8229600" cy="5059363"/>
          </a:xfrm>
        </p:spPr>
        <p:txBody>
          <a:bodyPr/>
          <a:lstStyle/>
          <a:p>
            <a:pPr>
              <a:buFontTx/>
              <a:buNone/>
            </a:pPr>
            <a:r>
              <a:rPr lang="en-US" altLang="en-US" dirty="0"/>
              <a:t>What is the characteristic appearance of a cold tin-lead solder joint?</a:t>
            </a:r>
          </a:p>
          <a:p>
            <a:pPr>
              <a:buFontTx/>
              <a:buNone/>
            </a:pPr>
            <a:r>
              <a:rPr lang="en-US" altLang="en-US" dirty="0"/>
              <a:t>A. Dark black spots</a:t>
            </a:r>
          </a:p>
          <a:p>
            <a:pPr>
              <a:buFontTx/>
              <a:buNone/>
            </a:pPr>
            <a:r>
              <a:rPr lang="en-US" altLang="en-US" dirty="0"/>
              <a:t>B. A bright or shiny surface</a:t>
            </a:r>
          </a:p>
          <a:p>
            <a:pPr>
              <a:buFontTx/>
              <a:buNone/>
            </a:pPr>
            <a:r>
              <a:rPr lang="en-US" altLang="en-US" dirty="0"/>
              <a:t>C. A rough or lumpy surface</a:t>
            </a:r>
          </a:p>
          <a:p>
            <a:pPr>
              <a:buFontTx/>
              <a:buNone/>
            </a:pPr>
            <a:r>
              <a:rPr lang="en-US" altLang="en-US" dirty="0"/>
              <a:t>D. Excessive solder</a:t>
            </a:r>
          </a:p>
        </p:txBody>
      </p:sp>
    </p:spTree>
    <p:extLst>
      <p:ext uri="{BB962C8B-B14F-4D97-AF65-F5344CB8AC3E}">
        <p14:creationId xmlns:p14="http://schemas.microsoft.com/office/powerpoint/2010/main" val="810299192"/>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933714DB-2687-4AE7-8F47-52751468C746}"/>
              </a:ext>
            </a:extLst>
          </p:cNvPr>
          <p:cNvPicPr>
            <a:picLocks noChangeAspect="1"/>
          </p:cNvPicPr>
          <p:nvPr/>
        </p:nvPicPr>
        <p:blipFill>
          <a:blip r:embed="rId2"/>
          <a:stretch>
            <a:fillRect/>
          </a:stretch>
        </p:blipFill>
        <p:spPr>
          <a:xfrm>
            <a:off x="4419600" y="3886200"/>
            <a:ext cx="4840287" cy="3547080"/>
          </a:xfrm>
          <a:prstGeom prst="rect">
            <a:avLst/>
          </a:prstGeom>
        </p:spPr>
      </p:pic>
      <p:sp>
        <p:nvSpPr>
          <p:cNvPr id="417794" name="Title 1"/>
          <p:cNvSpPr>
            <a:spLocks noGrp="1"/>
          </p:cNvSpPr>
          <p:nvPr>
            <p:ph type="title"/>
          </p:nvPr>
        </p:nvSpPr>
        <p:spPr/>
        <p:txBody>
          <a:bodyPr/>
          <a:lstStyle/>
          <a:p>
            <a:r>
              <a:rPr lang="en-US" altLang="en-US"/>
              <a:t>T7D09</a:t>
            </a:r>
          </a:p>
        </p:txBody>
      </p:sp>
      <p:sp>
        <p:nvSpPr>
          <p:cNvPr id="3" name="Content Placeholder 2"/>
          <p:cNvSpPr>
            <a:spLocks noGrp="1"/>
          </p:cNvSpPr>
          <p:nvPr>
            <p:ph idx="1"/>
          </p:nvPr>
        </p:nvSpPr>
        <p:spPr>
          <a:xfrm>
            <a:off x="457200" y="1066800"/>
            <a:ext cx="8229600" cy="5059363"/>
          </a:xfrm>
        </p:spPr>
        <p:txBody>
          <a:bodyPr/>
          <a:lstStyle/>
          <a:p>
            <a:pPr>
              <a:buFontTx/>
              <a:buNone/>
            </a:pPr>
            <a:r>
              <a:rPr lang="en-US" altLang="en-US" dirty="0"/>
              <a:t>What is the characteristic appearance of a cold tin-lead solder joint?</a:t>
            </a:r>
          </a:p>
          <a:p>
            <a:pPr>
              <a:buFontTx/>
              <a:buNone/>
            </a:pPr>
            <a:r>
              <a:rPr lang="en-US" altLang="en-US" dirty="0">
                <a:solidFill>
                  <a:schemeClr val="bg1">
                    <a:lumMod val="75000"/>
                  </a:schemeClr>
                </a:solidFill>
              </a:rPr>
              <a:t>A. Dark black spots</a:t>
            </a:r>
          </a:p>
          <a:p>
            <a:pPr>
              <a:buFontTx/>
              <a:buNone/>
            </a:pPr>
            <a:r>
              <a:rPr lang="en-US" altLang="en-US" dirty="0">
                <a:solidFill>
                  <a:schemeClr val="bg1">
                    <a:lumMod val="75000"/>
                  </a:schemeClr>
                </a:solidFill>
              </a:rPr>
              <a:t>B. A bright or shiny surface</a:t>
            </a:r>
          </a:p>
          <a:p>
            <a:pPr>
              <a:buFontTx/>
              <a:buNone/>
            </a:pPr>
            <a:r>
              <a:rPr lang="en-US" altLang="en-US" dirty="0"/>
              <a:t>C. A rough or lumpy surface</a:t>
            </a:r>
          </a:p>
          <a:p>
            <a:pPr>
              <a:buFontTx/>
              <a:buNone/>
            </a:pPr>
            <a:r>
              <a:rPr lang="en-US" altLang="en-US" dirty="0">
                <a:solidFill>
                  <a:schemeClr val="bg1">
                    <a:lumMod val="75000"/>
                  </a:schemeClr>
                </a:solidFill>
              </a:rPr>
              <a:t>D. Excessive solder</a:t>
            </a:r>
          </a:p>
        </p:txBody>
      </p:sp>
    </p:spTree>
    <p:extLst>
      <p:ext uri="{BB962C8B-B14F-4D97-AF65-F5344CB8AC3E}">
        <p14:creationId xmlns:p14="http://schemas.microsoft.com/office/powerpoint/2010/main" val="1766632575"/>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8818" name="Title 1"/>
          <p:cNvSpPr>
            <a:spLocks noGrp="1"/>
          </p:cNvSpPr>
          <p:nvPr>
            <p:ph type="title"/>
          </p:nvPr>
        </p:nvSpPr>
        <p:spPr/>
        <p:txBody>
          <a:bodyPr/>
          <a:lstStyle/>
          <a:p>
            <a:r>
              <a:rPr lang="en-US" altLang="en-US"/>
              <a:t>T7D10</a:t>
            </a:r>
          </a:p>
        </p:txBody>
      </p:sp>
      <p:sp>
        <p:nvSpPr>
          <p:cNvPr id="3" name="Content Placeholder 2"/>
          <p:cNvSpPr>
            <a:spLocks noGrp="1"/>
          </p:cNvSpPr>
          <p:nvPr>
            <p:ph idx="1"/>
          </p:nvPr>
        </p:nvSpPr>
        <p:spPr>
          <a:xfrm>
            <a:off x="457200" y="1219200"/>
            <a:ext cx="8229600" cy="4906963"/>
          </a:xfrm>
        </p:spPr>
        <p:txBody>
          <a:bodyPr/>
          <a:lstStyle/>
          <a:p>
            <a:pPr>
              <a:buFontTx/>
              <a:buNone/>
            </a:pPr>
            <a:r>
              <a:rPr lang="en-US" altLang="en-US" dirty="0"/>
              <a:t>What reading indicates that an ohmmeter is connected across a large, discharged capacitor?</a:t>
            </a:r>
          </a:p>
          <a:p>
            <a:pPr>
              <a:buFontTx/>
              <a:buNone/>
            </a:pPr>
            <a:r>
              <a:rPr lang="en-US" altLang="en-US" dirty="0"/>
              <a:t>A. Increasing resistance with time</a:t>
            </a:r>
          </a:p>
          <a:p>
            <a:pPr>
              <a:buFontTx/>
              <a:buNone/>
            </a:pPr>
            <a:r>
              <a:rPr lang="en-US" altLang="en-US" dirty="0"/>
              <a:t>B. Decreasing resistance with time</a:t>
            </a:r>
          </a:p>
          <a:p>
            <a:pPr>
              <a:buFontTx/>
              <a:buNone/>
            </a:pPr>
            <a:r>
              <a:rPr lang="en-US" altLang="en-US" dirty="0"/>
              <a:t>C. Steady full-scale reading</a:t>
            </a:r>
          </a:p>
          <a:p>
            <a:pPr>
              <a:buFontTx/>
              <a:buNone/>
            </a:pPr>
            <a:r>
              <a:rPr lang="en-US" altLang="en-US" dirty="0"/>
              <a:t>D. Alternating between open and short circuit</a:t>
            </a:r>
          </a:p>
        </p:txBody>
      </p:sp>
    </p:spTree>
    <p:extLst>
      <p:ext uri="{BB962C8B-B14F-4D97-AF65-F5344CB8AC3E}">
        <p14:creationId xmlns:p14="http://schemas.microsoft.com/office/powerpoint/2010/main" val="395528768"/>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8818" name="Title 1"/>
          <p:cNvSpPr>
            <a:spLocks noGrp="1"/>
          </p:cNvSpPr>
          <p:nvPr>
            <p:ph type="title"/>
          </p:nvPr>
        </p:nvSpPr>
        <p:spPr/>
        <p:txBody>
          <a:bodyPr/>
          <a:lstStyle/>
          <a:p>
            <a:r>
              <a:rPr lang="en-US" altLang="en-US"/>
              <a:t>T7D10</a:t>
            </a:r>
          </a:p>
        </p:txBody>
      </p:sp>
      <p:sp>
        <p:nvSpPr>
          <p:cNvPr id="3" name="Content Placeholder 2"/>
          <p:cNvSpPr>
            <a:spLocks noGrp="1"/>
          </p:cNvSpPr>
          <p:nvPr>
            <p:ph idx="1"/>
          </p:nvPr>
        </p:nvSpPr>
        <p:spPr>
          <a:xfrm>
            <a:off x="457200" y="1219200"/>
            <a:ext cx="8229600" cy="4906963"/>
          </a:xfrm>
        </p:spPr>
        <p:txBody>
          <a:bodyPr/>
          <a:lstStyle/>
          <a:p>
            <a:pPr>
              <a:buFontTx/>
              <a:buNone/>
            </a:pPr>
            <a:r>
              <a:rPr lang="en-US" altLang="en-US" dirty="0"/>
              <a:t>What reading indicates that an ohmmeter is connected across a large, discharged capacitor?</a:t>
            </a:r>
          </a:p>
          <a:p>
            <a:pPr>
              <a:buFontTx/>
              <a:buNone/>
            </a:pPr>
            <a:r>
              <a:rPr lang="en-US" altLang="en-US" dirty="0"/>
              <a:t>A. Increasing resistance with time</a:t>
            </a:r>
          </a:p>
          <a:p>
            <a:pPr>
              <a:buFontTx/>
              <a:buNone/>
            </a:pPr>
            <a:r>
              <a:rPr lang="en-US" altLang="en-US" dirty="0">
                <a:solidFill>
                  <a:schemeClr val="bg1">
                    <a:lumMod val="75000"/>
                  </a:schemeClr>
                </a:solidFill>
              </a:rPr>
              <a:t>B. Decreasing resistance with time</a:t>
            </a:r>
          </a:p>
          <a:p>
            <a:pPr>
              <a:buFontTx/>
              <a:buNone/>
            </a:pPr>
            <a:r>
              <a:rPr lang="en-US" altLang="en-US" dirty="0">
                <a:solidFill>
                  <a:schemeClr val="bg1">
                    <a:lumMod val="75000"/>
                  </a:schemeClr>
                </a:solidFill>
              </a:rPr>
              <a:t>C. Steady full-scale reading</a:t>
            </a:r>
          </a:p>
          <a:p>
            <a:pPr>
              <a:buFontTx/>
              <a:buNone/>
            </a:pPr>
            <a:r>
              <a:rPr lang="en-US" altLang="en-US" dirty="0">
                <a:solidFill>
                  <a:schemeClr val="bg1">
                    <a:lumMod val="75000"/>
                  </a:schemeClr>
                </a:solidFill>
              </a:rPr>
              <a:t>D. Alternating between open and short circuit</a:t>
            </a:r>
          </a:p>
        </p:txBody>
      </p:sp>
    </p:spTree>
    <p:extLst>
      <p:ext uri="{BB962C8B-B14F-4D97-AF65-F5344CB8AC3E}">
        <p14:creationId xmlns:p14="http://schemas.microsoft.com/office/powerpoint/2010/main" val="2212052159"/>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42" name="Title 1"/>
          <p:cNvSpPr>
            <a:spLocks noGrp="1"/>
          </p:cNvSpPr>
          <p:nvPr>
            <p:ph type="title"/>
          </p:nvPr>
        </p:nvSpPr>
        <p:spPr/>
        <p:txBody>
          <a:bodyPr/>
          <a:lstStyle/>
          <a:p>
            <a:r>
              <a:rPr lang="en-US" altLang="en-US"/>
              <a:t>T7D11</a:t>
            </a:r>
          </a:p>
        </p:txBody>
      </p:sp>
      <p:sp>
        <p:nvSpPr>
          <p:cNvPr id="3" name="Content Placeholder 2"/>
          <p:cNvSpPr>
            <a:spLocks noGrp="1"/>
          </p:cNvSpPr>
          <p:nvPr>
            <p:ph idx="1"/>
          </p:nvPr>
        </p:nvSpPr>
        <p:spPr>
          <a:xfrm>
            <a:off x="457200" y="1447800"/>
            <a:ext cx="8229600" cy="5029200"/>
          </a:xfrm>
        </p:spPr>
        <p:txBody>
          <a:bodyPr/>
          <a:lstStyle/>
          <a:p>
            <a:pPr>
              <a:buFontTx/>
              <a:buNone/>
            </a:pPr>
            <a:r>
              <a:rPr lang="en-US" altLang="en-US" dirty="0"/>
              <a:t>Which of the following precautions should be taken when measuring in-circuit resistance with an ohmmeter?</a:t>
            </a:r>
          </a:p>
          <a:p>
            <a:pPr>
              <a:buFontTx/>
              <a:buNone/>
            </a:pPr>
            <a:r>
              <a:rPr lang="en-US" altLang="en-US" dirty="0"/>
              <a:t>A. Ensure that the applied voltages are correct</a:t>
            </a:r>
          </a:p>
          <a:p>
            <a:pPr>
              <a:buFontTx/>
              <a:buNone/>
            </a:pPr>
            <a:r>
              <a:rPr lang="en-US" altLang="en-US" dirty="0"/>
              <a:t>B. Ensure that the circuit is not powered</a:t>
            </a:r>
          </a:p>
          <a:p>
            <a:pPr>
              <a:buFontTx/>
              <a:buNone/>
            </a:pPr>
            <a:r>
              <a:rPr lang="en-US" altLang="en-US" dirty="0"/>
              <a:t>C. Ensure that the circuit is grounded</a:t>
            </a:r>
          </a:p>
          <a:p>
            <a:pPr>
              <a:buFontTx/>
              <a:buNone/>
            </a:pPr>
            <a:r>
              <a:rPr lang="en-US" altLang="en-US" dirty="0"/>
              <a:t>D. Ensure that the circuit is operating at the correct frequency</a:t>
            </a:r>
          </a:p>
        </p:txBody>
      </p:sp>
    </p:spTree>
    <p:extLst>
      <p:ext uri="{BB962C8B-B14F-4D97-AF65-F5344CB8AC3E}">
        <p14:creationId xmlns:p14="http://schemas.microsoft.com/office/powerpoint/2010/main" val="270454092"/>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42" name="Title 1"/>
          <p:cNvSpPr>
            <a:spLocks noGrp="1"/>
          </p:cNvSpPr>
          <p:nvPr>
            <p:ph type="title"/>
          </p:nvPr>
        </p:nvSpPr>
        <p:spPr/>
        <p:txBody>
          <a:bodyPr/>
          <a:lstStyle/>
          <a:p>
            <a:r>
              <a:rPr lang="en-US" altLang="en-US"/>
              <a:t>T7D11</a:t>
            </a:r>
          </a:p>
        </p:txBody>
      </p:sp>
      <p:sp>
        <p:nvSpPr>
          <p:cNvPr id="3" name="Content Placeholder 2"/>
          <p:cNvSpPr>
            <a:spLocks noGrp="1"/>
          </p:cNvSpPr>
          <p:nvPr>
            <p:ph idx="1"/>
          </p:nvPr>
        </p:nvSpPr>
        <p:spPr>
          <a:xfrm>
            <a:off x="457200" y="1447800"/>
            <a:ext cx="8229600" cy="5029200"/>
          </a:xfrm>
        </p:spPr>
        <p:txBody>
          <a:bodyPr/>
          <a:lstStyle/>
          <a:p>
            <a:pPr>
              <a:buFontTx/>
              <a:buNone/>
            </a:pPr>
            <a:r>
              <a:rPr lang="en-US" altLang="en-US" dirty="0"/>
              <a:t>Which of the following precautions should be taken when measuring in-circuit resistance with an ohmmeter?</a:t>
            </a:r>
          </a:p>
          <a:p>
            <a:pPr>
              <a:buFontTx/>
              <a:buNone/>
            </a:pPr>
            <a:r>
              <a:rPr lang="en-US" altLang="en-US" dirty="0">
                <a:solidFill>
                  <a:schemeClr val="bg1">
                    <a:lumMod val="75000"/>
                  </a:schemeClr>
                </a:solidFill>
              </a:rPr>
              <a:t>A. Ensure that the applied voltages are correct</a:t>
            </a:r>
          </a:p>
          <a:p>
            <a:pPr>
              <a:buFontTx/>
              <a:buNone/>
            </a:pPr>
            <a:r>
              <a:rPr lang="en-US" altLang="en-US" dirty="0"/>
              <a:t>B. Ensure that the circuit is not powered</a:t>
            </a:r>
          </a:p>
          <a:p>
            <a:pPr>
              <a:buFontTx/>
              <a:buNone/>
            </a:pPr>
            <a:r>
              <a:rPr lang="en-US" altLang="en-US" dirty="0">
                <a:solidFill>
                  <a:schemeClr val="bg1">
                    <a:lumMod val="75000"/>
                  </a:schemeClr>
                </a:solidFill>
              </a:rPr>
              <a:t>C. Ensure that the circuit is grounded</a:t>
            </a:r>
          </a:p>
          <a:p>
            <a:pPr>
              <a:buFontTx/>
              <a:buNone/>
            </a:pPr>
            <a:r>
              <a:rPr lang="en-US" altLang="en-US" dirty="0">
                <a:solidFill>
                  <a:schemeClr val="bg1">
                    <a:lumMod val="75000"/>
                  </a:schemeClr>
                </a:solidFill>
              </a:rPr>
              <a:t>D. Ensure that the circuit is operating at the correct frequency</a:t>
            </a:r>
          </a:p>
        </p:txBody>
      </p:sp>
    </p:spTree>
    <p:extLst>
      <p:ext uri="{BB962C8B-B14F-4D97-AF65-F5344CB8AC3E}">
        <p14:creationId xmlns:p14="http://schemas.microsoft.com/office/powerpoint/2010/main" val="568829933"/>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Content Placeholder 2"/>
          <p:cNvSpPr>
            <a:spLocks noGrp="1"/>
          </p:cNvSpPr>
          <p:nvPr>
            <p:ph idx="1"/>
          </p:nvPr>
        </p:nvSpPr>
        <p:spPr/>
        <p:txBody>
          <a:bodyPr/>
          <a:lstStyle/>
          <a:p>
            <a:pPr marL="0" indent="0" algn="ctr">
              <a:buNone/>
            </a:pPr>
            <a:r>
              <a:rPr lang="en-US" altLang="en-US" sz="4400" b="1" dirty="0"/>
              <a:t>End of Sub-element 7</a:t>
            </a:r>
          </a:p>
          <a:p>
            <a:pPr marL="0" indent="0" algn="ctr">
              <a:buNone/>
            </a:pPr>
            <a:r>
              <a:rPr lang="en-US" altLang="en-US" sz="4400" b="1" dirty="0"/>
              <a:t>(74% completed)</a:t>
            </a:r>
          </a:p>
          <a:p>
            <a:pPr algn="ctr"/>
            <a:endParaRPr lang="en-US" altLang="en-US" sz="4400" b="1" dirty="0"/>
          </a:p>
          <a:p>
            <a:pPr marL="0" indent="0" algn="ctr">
              <a:buNone/>
            </a:pPr>
            <a:r>
              <a:rPr lang="en-US" altLang="en-US" sz="4400" b="1" dirty="0"/>
              <a:t>Proceed to Sub-element 8 when ready</a:t>
            </a:r>
          </a:p>
        </p:txBody>
      </p:sp>
    </p:spTree>
    <p:extLst>
      <p:ext uri="{BB962C8B-B14F-4D97-AF65-F5344CB8AC3E}">
        <p14:creationId xmlns:p14="http://schemas.microsoft.com/office/powerpoint/2010/main" val="2617955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142</TotalTime>
  <Words>4222</Words>
  <Application>Microsoft Office PowerPoint</Application>
  <PresentationFormat>On-screen Show (4:3)</PresentationFormat>
  <Paragraphs>579</Paragraphs>
  <Slides>98</Slides>
  <Notes>12</Notes>
  <HiddenSlides>0</HiddenSlides>
  <MMClips>0</MMClips>
  <ScaleCrop>false</ScaleCrop>
  <HeadingPairs>
    <vt:vector size="8" baseType="variant">
      <vt:variant>
        <vt:lpstr>Fonts Used</vt:lpstr>
      </vt:variant>
      <vt:variant>
        <vt:i4>2</vt:i4>
      </vt:variant>
      <vt:variant>
        <vt:lpstr>Theme</vt:lpstr>
      </vt:variant>
      <vt:variant>
        <vt:i4>3</vt:i4>
      </vt:variant>
      <vt:variant>
        <vt:lpstr>Embedded OLE Servers</vt:lpstr>
      </vt:variant>
      <vt:variant>
        <vt:i4>1</vt:i4>
      </vt:variant>
      <vt:variant>
        <vt:lpstr>Slide Titles</vt:lpstr>
      </vt:variant>
      <vt:variant>
        <vt:i4>98</vt:i4>
      </vt:variant>
    </vt:vector>
  </HeadingPairs>
  <TitlesOfParts>
    <vt:vector size="104" baseType="lpstr">
      <vt:lpstr>Arial</vt:lpstr>
      <vt:lpstr>Calibri</vt:lpstr>
      <vt:lpstr>Office Theme</vt:lpstr>
      <vt:lpstr>Default Design</vt:lpstr>
      <vt:lpstr>1_Default Design</vt:lpstr>
      <vt:lpstr>Picture</vt:lpstr>
      <vt:lpstr>Hi-Landers Ham Class</vt:lpstr>
      <vt:lpstr>Sub-element 7 of 10</vt:lpstr>
      <vt:lpstr>PowerPoint Presentation</vt:lpstr>
      <vt:lpstr>Study Hints</vt:lpstr>
      <vt:lpstr>Text Color</vt:lpstr>
      <vt:lpstr>PowerPoint Presentation</vt:lpstr>
      <vt:lpstr>PowerPoint Presentation</vt:lpstr>
      <vt:lpstr>T7A01</vt:lpstr>
      <vt:lpstr>T7A01</vt:lpstr>
      <vt:lpstr>T7A02</vt:lpstr>
      <vt:lpstr>T7A02</vt:lpstr>
      <vt:lpstr>T7A03</vt:lpstr>
      <vt:lpstr>T7A03</vt:lpstr>
      <vt:lpstr>T7A04</vt:lpstr>
      <vt:lpstr>T7A04</vt:lpstr>
      <vt:lpstr>T7A05</vt:lpstr>
      <vt:lpstr>T7A05</vt:lpstr>
      <vt:lpstr>T7A06</vt:lpstr>
      <vt:lpstr>T7A06</vt:lpstr>
      <vt:lpstr>T7A07</vt:lpstr>
      <vt:lpstr>T7A07</vt:lpstr>
      <vt:lpstr>T7A08</vt:lpstr>
      <vt:lpstr>T7A08</vt:lpstr>
      <vt:lpstr>T7A09</vt:lpstr>
      <vt:lpstr>T7A09</vt:lpstr>
      <vt:lpstr>T7A10</vt:lpstr>
      <vt:lpstr>T7A10</vt:lpstr>
      <vt:lpstr>T7A11</vt:lpstr>
      <vt:lpstr>T7A11</vt:lpstr>
      <vt:lpstr>PowerPoint Presentation</vt:lpstr>
      <vt:lpstr>T7B01</vt:lpstr>
      <vt:lpstr>T7B01</vt:lpstr>
      <vt:lpstr>T7B02 </vt:lpstr>
      <vt:lpstr>T7B02 </vt:lpstr>
      <vt:lpstr>T7B03</vt:lpstr>
      <vt:lpstr>T7B03</vt:lpstr>
      <vt:lpstr>T7B04</vt:lpstr>
      <vt:lpstr>T7B04</vt:lpstr>
      <vt:lpstr>T7B05</vt:lpstr>
      <vt:lpstr>T7B05</vt:lpstr>
      <vt:lpstr>T7B06</vt:lpstr>
      <vt:lpstr>T7B06</vt:lpstr>
      <vt:lpstr>T7B07</vt:lpstr>
      <vt:lpstr>T7B07</vt:lpstr>
      <vt:lpstr>T7B08</vt:lpstr>
      <vt:lpstr>T7B08</vt:lpstr>
      <vt:lpstr>T7B09</vt:lpstr>
      <vt:lpstr>T7B09</vt:lpstr>
      <vt:lpstr>T7B10</vt:lpstr>
      <vt:lpstr>T7B10</vt:lpstr>
      <vt:lpstr>T7B11</vt:lpstr>
      <vt:lpstr>T7B11</vt:lpstr>
      <vt:lpstr>PowerPoint Presentation</vt:lpstr>
      <vt:lpstr>T7C01</vt:lpstr>
      <vt:lpstr>T7C01</vt:lpstr>
      <vt:lpstr>T7C02</vt:lpstr>
      <vt:lpstr>T7C02</vt:lpstr>
      <vt:lpstr>T7C03</vt:lpstr>
      <vt:lpstr>T7C03</vt:lpstr>
      <vt:lpstr>T7C04</vt:lpstr>
      <vt:lpstr>T7C04</vt:lpstr>
      <vt:lpstr>T7C05</vt:lpstr>
      <vt:lpstr>T7C05</vt:lpstr>
      <vt:lpstr>T7C06</vt:lpstr>
      <vt:lpstr>T7C06</vt:lpstr>
      <vt:lpstr>T7C07</vt:lpstr>
      <vt:lpstr>T7C07</vt:lpstr>
      <vt:lpstr>T7C08</vt:lpstr>
      <vt:lpstr>T7C08</vt:lpstr>
      <vt:lpstr>T7C09</vt:lpstr>
      <vt:lpstr>T7C09</vt:lpstr>
      <vt:lpstr>T7C10</vt:lpstr>
      <vt:lpstr>T7C10</vt:lpstr>
      <vt:lpstr>T7C11</vt:lpstr>
      <vt:lpstr>T7C11</vt:lpstr>
      <vt:lpstr>PowerPoint Presentation</vt:lpstr>
      <vt:lpstr>T7D01</vt:lpstr>
      <vt:lpstr>T7D01</vt:lpstr>
      <vt:lpstr>T7D02</vt:lpstr>
      <vt:lpstr>T7D02</vt:lpstr>
      <vt:lpstr>T7D03</vt:lpstr>
      <vt:lpstr>T7D03</vt:lpstr>
      <vt:lpstr>T7D04</vt:lpstr>
      <vt:lpstr>T7D04</vt:lpstr>
      <vt:lpstr>T7D05</vt:lpstr>
      <vt:lpstr>T7D06</vt:lpstr>
      <vt:lpstr>T7D06</vt:lpstr>
      <vt:lpstr>T7D07</vt:lpstr>
      <vt:lpstr>T7D07</vt:lpstr>
      <vt:lpstr>T7D08</vt:lpstr>
      <vt:lpstr>T7D08</vt:lpstr>
      <vt:lpstr>T7D09</vt:lpstr>
      <vt:lpstr>T7D09</vt:lpstr>
      <vt:lpstr>T7D10</vt:lpstr>
      <vt:lpstr>T7D10</vt:lpstr>
      <vt:lpstr>T7D11</vt:lpstr>
      <vt:lpstr>T7D11</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Hi-Landers Ham Class</dc:title>
  <dc:creator>Rich</dc:creator>
  <cp:lastModifiedBy>Rich Bugarin</cp:lastModifiedBy>
  <cp:revision>16</cp:revision>
  <dcterms:created xsi:type="dcterms:W3CDTF">2016-01-07T00:10:07Z</dcterms:created>
  <dcterms:modified xsi:type="dcterms:W3CDTF">2022-05-18T02:43:32Z</dcterms:modified>
</cp:coreProperties>
</file>